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60" r:id="rId5"/>
    <p:sldId id="264" r:id="rId6"/>
    <p:sldId id="259" r:id="rId7"/>
    <p:sldId id="261" r:id="rId8"/>
    <p:sldId id="266" r:id="rId9"/>
    <p:sldId id="267" r:id="rId10"/>
    <p:sldId id="268" r:id="rId11"/>
    <p:sldId id="262" r:id="rId12"/>
    <p:sldId id="263" r:id="rId13"/>
    <p:sldId id="265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952" y="-9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2007_Workbook2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Selling Price </a:t>
            </a:r>
          </a:p>
          <a:p>
            <a:pPr>
              <a:defRPr/>
            </a:pPr>
            <a:r>
              <a:rPr lang="en-US" sz="2000" dirty="0" smtClean="0"/>
              <a:t>$</a:t>
            </a:r>
            <a:r>
              <a:rPr lang="en-US" sz="2000" baseline="0" dirty="0" smtClean="0"/>
              <a:t> per </a:t>
            </a:r>
            <a:r>
              <a:rPr lang="en-US" sz="2000" dirty="0" smtClean="0"/>
              <a:t>Square Foot</a:t>
            </a:r>
            <a:endParaRPr lang="en-US" sz="2000" dirty="0"/>
          </a:p>
        </c:rich>
      </c:tx>
      <c:layout/>
    </c:title>
    <c:plotArea>
      <c:layout>
        <c:manualLayout>
          <c:layoutTarget val="inner"/>
          <c:xMode val="edge"/>
          <c:yMode val="edge"/>
          <c:x val="0.12013888888888889"/>
          <c:y val="8.9760001590710292E-2"/>
          <c:w val="0.71785955574997573"/>
          <c:h val="0.57164240833532198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Office</c:v>
                </c:pt>
              </c:strCache>
            </c:strRef>
          </c:tx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cat>
            <c:strRef>
              <c:f>Sheet1!$A$2:$A$6</c:f>
              <c:strCache>
                <c:ptCount val="5"/>
                <c:pt idx="0">
                  <c:v>UES</c:v>
                </c:pt>
                <c:pt idx="1">
                  <c:v>Financial/
Tribeca</c:v>
                </c:pt>
                <c:pt idx="2">
                  <c:v>Midtown</c:v>
                </c:pt>
                <c:pt idx="3">
                  <c:v>Brooklyn</c:v>
                </c:pt>
                <c:pt idx="4">
                  <c:v>Harlem</c:v>
                </c:pt>
              </c:strCache>
            </c:strRef>
          </c:cat>
          <c:val>
            <c:numRef>
              <c:f>Sheet1!$B$2:$B$6</c:f>
              <c:numCache>
                <c:formatCode>#,##0_);\(#,##0\)</c:formatCode>
                <c:ptCount val="5"/>
                <c:pt idx="0">
                  <c:v>500</c:v>
                </c:pt>
                <c:pt idx="1">
                  <c:v>250</c:v>
                </c:pt>
                <c:pt idx="2">
                  <c:v>700</c:v>
                </c:pt>
                <c:pt idx="3">
                  <c:v>300</c:v>
                </c:pt>
                <c:pt idx="4">
                  <c:v>200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Luxury</c:v>
                </c:pt>
              </c:strCache>
            </c:strRef>
          </c:tx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cat>
            <c:strRef>
              <c:f>Sheet1!$A$2:$A$6</c:f>
              <c:strCache>
                <c:ptCount val="5"/>
                <c:pt idx="0">
                  <c:v>UES</c:v>
                </c:pt>
                <c:pt idx="1">
                  <c:v>Financial/
Tribeca</c:v>
                </c:pt>
                <c:pt idx="2">
                  <c:v>Midtown</c:v>
                </c:pt>
                <c:pt idx="3">
                  <c:v>Brooklyn</c:v>
                </c:pt>
                <c:pt idx="4">
                  <c:v>Harlem</c:v>
                </c:pt>
              </c:strCache>
            </c:strRef>
          </c:cat>
          <c:val>
            <c:numRef>
              <c:f>Sheet1!$C$2:$C$6</c:f>
              <c:numCache>
                <c:formatCode>#,##0_);\(#,##0\)</c:formatCode>
                <c:ptCount val="5"/>
                <c:pt idx="0">
                  <c:v>1800</c:v>
                </c:pt>
                <c:pt idx="1">
                  <c:v>1200</c:v>
                </c:pt>
                <c:pt idx="2">
                  <c:v>1200</c:v>
                </c:pt>
                <c:pt idx="3">
                  <c:v>600</c:v>
                </c:pt>
                <c:pt idx="4">
                  <c:v>550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Moderate</c:v>
                </c:pt>
              </c:strCache>
            </c:strRef>
          </c:tx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cat>
            <c:strRef>
              <c:f>Sheet1!$A$2:$A$6</c:f>
              <c:strCache>
                <c:ptCount val="5"/>
                <c:pt idx="0">
                  <c:v>UES</c:v>
                </c:pt>
                <c:pt idx="1">
                  <c:v>Financial/
Tribeca</c:v>
                </c:pt>
                <c:pt idx="2">
                  <c:v>Midtown</c:v>
                </c:pt>
                <c:pt idx="3">
                  <c:v>Brooklyn</c:v>
                </c:pt>
                <c:pt idx="4">
                  <c:v>Harlem</c:v>
                </c:pt>
              </c:strCache>
            </c:strRef>
          </c:cat>
          <c:val>
            <c:numRef>
              <c:f>Sheet1!$D$2:$D$6</c:f>
              <c:numCache>
                <c:formatCode>#,##0_);\(#,##0\)</c:formatCode>
                <c:ptCount val="5"/>
                <c:pt idx="0">
                  <c:v>1440</c:v>
                </c:pt>
                <c:pt idx="1">
                  <c:v>960</c:v>
                </c:pt>
                <c:pt idx="2">
                  <c:v>960</c:v>
                </c:pt>
                <c:pt idx="3">
                  <c:v>480</c:v>
                </c:pt>
                <c:pt idx="4">
                  <c:v>440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Low End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UES</c:v>
                </c:pt>
                <c:pt idx="1">
                  <c:v>Financial/
Tribeca</c:v>
                </c:pt>
                <c:pt idx="2">
                  <c:v>Midtown</c:v>
                </c:pt>
                <c:pt idx="3">
                  <c:v>Brooklyn</c:v>
                </c:pt>
                <c:pt idx="4">
                  <c:v>Harlem</c:v>
                </c:pt>
              </c:strCache>
            </c:strRef>
          </c:cat>
          <c:val>
            <c:numRef>
              <c:f>Sheet1!$E$2:$E$6</c:f>
              <c:numCache>
                <c:formatCode>#,##0_);\(#,##0\)</c:formatCode>
                <c:ptCount val="5"/>
                <c:pt idx="0">
                  <c:v>1152</c:v>
                </c:pt>
                <c:pt idx="1">
                  <c:v>768</c:v>
                </c:pt>
                <c:pt idx="2">
                  <c:v>768</c:v>
                </c:pt>
                <c:pt idx="3">
                  <c:v>384</c:v>
                </c:pt>
                <c:pt idx="4">
                  <c:v>352</c:v>
                </c:pt>
              </c:numCache>
            </c:numRef>
          </c:val>
        </c:ser>
        <c:axId val="64452096"/>
        <c:axId val="64453632"/>
      </c:barChart>
      <c:catAx>
        <c:axId val="64452096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64453632"/>
        <c:crosses val="autoZero"/>
        <c:auto val="1"/>
        <c:lblAlgn val="ctr"/>
        <c:lblOffset val="100"/>
      </c:catAx>
      <c:valAx>
        <c:axId val="64453632"/>
        <c:scaling>
          <c:orientation val="minMax"/>
        </c:scaling>
        <c:axPos val="l"/>
        <c:numFmt formatCode="#,##0_);\(#,##0\)" sourceLinked="1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64452096"/>
        <c:crosses val="autoZero"/>
        <c:crossBetween val="between"/>
      </c:valAx>
      <c:dTable>
        <c:showHorzBorder val="1"/>
        <c:showVertBorder val="1"/>
        <c:showOutline val="1"/>
        <c:txPr>
          <a:bodyPr/>
          <a:lstStyle/>
          <a:p>
            <a:pPr rtl="0">
              <a:defRPr sz="1400"/>
            </a:pPr>
            <a:endParaRPr lang="en-US"/>
          </a:p>
        </c:txPr>
      </c:dTable>
    </c:plotArea>
    <c:legend>
      <c:legendPos val="r"/>
      <c:layout/>
      <c:txPr>
        <a:bodyPr/>
        <a:lstStyle/>
        <a:p>
          <a:pPr>
            <a:defRPr sz="1600"/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dk1" tx1="lt1" bg2="dk2" tx2="lt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Cost </a:t>
            </a:r>
          </a:p>
          <a:p>
            <a:pPr>
              <a:defRPr/>
            </a:pPr>
            <a:r>
              <a:rPr lang="en-US" sz="2000" dirty="0" smtClean="0"/>
              <a:t>$</a:t>
            </a:r>
            <a:r>
              <a:rPr lang="en-US" sz="2000" baseline="0" dirty="0" smtClean="0"/>
              <a:t> per Square Foot</a:t>
            </a:r>
            <a:endParaRPr lang="en-US" sz="2000" dirty="0"/>
          </a:p>
        </c:rich>
      </c:tx>
      <c:layout/>
      <c:overlay val="1"/>
    </c:title>
    <c:plotArea>
      <c:layout>
        <c:manualLayout>
          <c:layoutTarget val="inner"/>
          <c:xMode val="edge"/>
          <c:yMode val="edge"/>
          <c:x val="0.12759259259259267"/>
          <c:y val="0.1049115167422254"/>
          <c:w val="0.69669437153689162"/>
          <c:h val="0.45881432434582053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Land
(Fixed)</c:v>
                </c:pt>
              </c:strCache>
            </c:strRef>
          </c:tx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cat>
            <c:strRef>
              <c:f>Sheet1!$A$2:$A$6</c:f>
              <c:strCache>
                <c:ptCount val="5"/>
                <c:pt idx="0">
                  <c:v>UES</c:v>
                </c:pt>
                <c:pt idx="1">
                  <c:v>Financial/
Tribeca</c:v>
                </c:pt>
                <c:pt idx="2">
                  <c:v>Midtown</c:v>
                </c:pt>
                <c:pt idx="3">
                  <c:v>Brooklyn</c:v>
                </c:pt>
                <c:pt idx="4">
                  <c:v>Harlem</c:v>
                </c:pt>
              </c:strCache>
            </c:strRef>
          </c:cat>
          <c:val>
            <c:numRef>
              <c:f>Sheet1!$B$2:$B$6</c:f>
              <c:numCache>
                <c:formatCode>#,##0</c:formatCode>
                <c:ptCount val="5"/>
                <c:pt idx="0">
                  <c:v>650</c:v>
                </c:pt>
                <c:pt idx="1">
                  <c:v>450</c:v>
                </c:pt>
                <c:pt idx="2">
                  <c:v>600</c:v>
                </c:pt>
                <c:pt idx="3">
                  <c:v>400</c:v>
                </c:pt>
                <c:pt idx="4">
                  <c:v>300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Office</c:v>
                </c:pt>
              </c:strCache>
            </c:strRef>
          </c:tx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cat>
            <c:strRef>
              <c:f>Sheet1!$A$2:$A$6</c:f>
              <c:strCache>
                <c:ptCount val="5"/>
                <c:pt idx="0">
                  <c:v>UES</c:v>
                </c:pt>
                <c:pt idx="1">
                  <c:v>Financial/
Tribeca</c:v>
                </c:pt>
                <c:pt idx="2">
                  <c:v>Midtown</c:v>
                </c:pt>
                <c:pt idx="3">
                  <c:v>Brooklyn</c:v>
                </c:pt>
                <c:pt idx="4">
                  <c:v>Harlem</c:v>
                </c:pt>
              </c:strCache>
            </c:strRef>
          </c:cat>
          <c:val>
            <c:numRef>
              <c:f>Sheet1!$C$2:$C$6</c:f>
              <c:numCache>
                <c:formatCode>#,##0</c:formatCode>
                <c:ptCount val="5"/>
                <c:pt idx="0">
                  <c:v>200</c:v>
                </c:pt>
                <c:pt idx="1">
                  <c:v>200</c:v>
                </c:pt>
                <c:pt idx="2">
                  <c:v>200</c:v>
                </c:pt>
                <c:pt idx="3">
                  <c:v>200</c:v>
                </c:pt>
                <c:pt idx="4">
                  <c:v>200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Luxury</c:v>
                </c:pt>
              </c:strCache>
            </c:strRef>
          </c:tx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cat>
            <c:strRef>
              <c:f>Sheet1!$A$2:$A$6</c:f>
              <c:strCache>
                <c:ptCount val="5"/>
                <c:pt idx="0">
                  <c:v>UES</c:v>
                </c:pt>
                <c:pt idx="1">
                  <c:v>Financial/
Tribeca</c:v>
                </c:pt>
                <c:pt idx="2">
                  <c:v>Midtown</c:v>
                </c:pt>
                <c:pt idx="3">
                  <c:v>Brooklyn</c:v>
                </c:pt>
                <c:pt idx="4">
                  <c:v>Harlem</c:v>
                </c:pt>
              </c:strCache>
            </c:strRef>
          </c:cat>
          <c:val>
            <c:numRef>
              <c:f>Sheet1!$D$2:$D$6</c:f>
              <c:numCache>
                <c:formatCode>#,##0</c:formatCode>
                <c:ptCount val="5"/>
                <c:pt idx="0">
                  <c:v>500</c:v>
                </c:pt>
                <c:pt idx="1">
                  <c:v>500</c:v>
                </c:pt>
                <c:pt idx="2">
                  <c:v>500</c:v>
                </c:pt>
                <c:pt idx="3">
                  <c:v>500</c:v>
                </c:pt>
                <c:pt idx="4">
                  <c:v>500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Moderate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UES</c:v>
                </c:pt>
                <c:pt idx="1">
                  <c:v>Financial/
Tribeca</c:v>
                </c:pt>
                <c:pt idx="2">
                  <c:v>Midtown</c:v>
                </c:pt>
                <c:pt idx="3">
                  <c:v>Brooklyn</c:v>
                </c:pt>
                <c:pt idx="4">
                  <c:v>Harlem</c:v>
                </c:pt>
              </c:strCache>
            </c:strRef>
          </c:cat>
          <c:val>
            <c:numRef>
              <c:f>Sheet1!$E$2:$E$6</c:f>
              <c:numCache>
                <c:formatCode>#,##0</c:formatCode>
                <c:ptCount val="5"/>
                <c:pt idx="0">
                  <c:v>300</c:v>
                </c:pt>
                <c:pt idx="1">
                  <c:v>300</c:v>
                </c:pt>
                <c:pt idx="2">
                  <c:v>300</c:v>
                </c:pt>
                <c:pt idx="3">
                  <c:v>300</c:v>
                </c:pt>
                <c:pt idx="4">
                  <c:v>300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Low End</c:v>
                </c:pt>
              </c:strCache>
            </c:strRef>
          </c:tx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cat>
            <c:strRef>
              <c:f>Sheet1!$A$2:$A$6</c:f>
              <c:strCache>
                <c:ptCount val="5"/>
                <c:pt idx="0">
                  <c:v>UES</c:v>
                </c:pt>
                <c:pt idx="1">
                  <c:v>Financial/
Tribeca</c:v>
                </c:pt>
                <c:pt idx="2">
                  <c:v>Midtown</c:v>
                </c:pt>
                <c:pt idx="3">
                  <c:v>Brooklyn</c:v>
                </c:pt>
                <c:pt idx="4">
                  <c:v>Harlem</c:v>
                </c:pt>
              </c:strCache>
            </c:strRef>
          </c:cat>
          <c:val>
            <c:numRef>
              <c:f>Sheet1!$F$2:$F$6</c:f>
              <c:numCache>
                <c:formatCode>#,##0</c:formatCode>
                <c:ptCount val="5"/>
                <c:pt idx="0">
                  <c:v>250</c:v>
                </c:pt>
                <c:pt idx="1">
                  <c:v>250</c:v>
                </c:pt>
                <c:pt idx="2">
                  <c:v>250</c:v>
                </c:pt>
                <c:pt idx="3">
                  <c:v>250</c:v>
                </c:pt>
                <c:pt idx="4">
                  <c:v>250</c:v>
                </c:pt>
              </c:numCache>
            </c:numRef>
          </c:val>
        </c:ser>
        <c:axId val="64540672"/>
        <c:axId val="64542208"/>
      </c:barChart>
      <c:catAx>
        <c:axId val="64540672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64542208"/>
        <c:crosses val="autoZero"/>
        <c:auto val="1"/>
        <c:lblAlgn val="ctr"/>
        <c:lblOffset val="100"/>
      </c:catAx>
      <c:valAx>
        <c:axId val="64542208"/>
        <c:scaling>
          <c:orientation val="minMax"/>
        </c:scaling>
        <c:axPos val="l"/>
        <c:numFmt formatCode="#,##0" sourceLinked="1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64540672"/>
        <c:crosses val="autoZero"/>
        <c:crossBetween val="between"/>
      </c:valAx>
      <c:dTable>
        <c:showHorzBorder val="1"/>
        <c:showVertBorder val="1"/>
        <c:showOutline val="1"/>
        <c:txPr>
          <a:bodyPr/>
          <a:lstStyle/>
          <a:p>
            <a:pPr rtl="0">
              <a:defRPr sz="1400"/>
            </a:pPr>
            <a:endParaRPr lang="en-US"/>
          </a:p>
        </c:txPr>
      </c:dTable>
    </c:plotArea>
    <c:legend>
      <c:legendPos val="r"/>
      <c:legendEntry>
        <c:idx val="0"/>
        <c:txPr>
          <a:bodyPr/>
          <a:lstStyle/>
          <a:p>
            <a:pPr>
              <a:defRPr sz="1600" b="1"/>
            </a:pPr>
            <a:endParaRPr lang="en-US"/>
          </a:p>
        </c:txPr>
      </c:legendEntry>
      <c:layout>
        <c:manualLayout>
          <c:xMode val="edge"/>
          <c:yMode val="edge"/>
          <c:x val="0.83508943326528673"/>
          <c:y val="0.29347669609480653"/>
          <c:w val="0.15565130747545453"/>
          <c:h val="0.46299610275988246"/>
        </c:manualLayout>
      </c:layout>
      <c:txPr>
        <a:bodyPr/>
        <a:lstStyle/>
        <a:p>
          <a:pPr>
            <a:defRPr sz="1600"/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E36A8C-3A63-46FD-AEB6-448739E5CD39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F50855D5-5A3F-4B9F-8562-34FD1845FA65}">
      <dgm:prSet phldrT="[Text]" custT="1"/>
      <dgm:spPr>
        <a:solidFill>
          <a:schemeClr val="tx1">
            <a:lumMod val="85000"/>
          </a:schemeClr>
        </a:solidFill>
        <a:ln>
          <a:solidFill>
            <a:schemeClr val="bg1">
              <a:lumMod val="65000"/>
              <a:lumOff val="35000"/>
            </a:schemeClr>
          </a:solidFill>
        </a:ln>
      </dgm:spPr>
      <dgm:t>
        <a:bodyPr/>
        <a:lstStyle/>
        <a:p>
          <a:pPr algn="ctr"/>
          <a:r>
            <a:rPr lang="en-US" sz="2400" b="1" dirty="0" smtClean="0">
              <a:solidFill>
                <a:schemeClr val="bg1"/>
              </a:solidFill>
            </a:rPr>
            <a:t>Problem Definition</a:t>
          </a:r>
          <a:endParaRPr lang="en-US" sz="2400" b="1" dirty="0">
            <a:solidFill>
              <a:schemeClr val="bg1"/>
            </a:solidFill>
          </a:endParaRPr>
        </a:p>
      </dgm:t>
    </dgm:pt>
    <dgm:pt modelId="{FECB6DCA-3FF3-4851-9192-D782A2BF5936}" type="parTrans" cxnId="{AA950DBC-A825-45F2-B7FD-494A61578664}">
      <dgm:prSet/>
      <dgm:spPr/>
      <dgm:t>
        <a:bodyPr/>
        <a:lstStyle/>
        <a:p>
          <a:endParaRPr lang="en-US"/>
        </a:p>
      </dgm:t>
    </dgm:pt>
    <dgm:pt modelId="{3A60E5F1-D9E6-48FF-BC64-D025E7877D53}" type="sibTrans" cxnId="{AA950DBC-A825-45F2-B7FD-494A61578664}">
      <dgm:prSet/>
      <dgm:spPr/>
      <dgm:t>
        <a:bodyPr/>
        <a:lstStyle/>
        <a:p>
          <a:endParaRPr lang="en-US"/>
        </a:p>
      </dgm:t>
    </dgm:pt>
    <dgm:pt modelId="{708E7A31-89F2-4914-9D91-9FB5C248E1BB}">
      <dgm:prSet custT="1"/>
      <dgm:spPr>
        <a:solidFill>
          <a:schemeClr val="tx1">
            <a:lumMod val="85000"/>
          </a:schemeClr>
        </a:solidFill>
        <a:ln>
          <a:solidFill>
            <a:schemeClr val="bg1">
              <a:lumMod val="65000"/>
              <a:lumOff val="35000"/>
            </a:schemeClr>
          </a:solidFill>
        </a:ln>
      </dgm:spPr>
      <dgm:t>
        <a:bodyPr/>
        <a:lstStyle/>
        <a:p>
          <a:pPr algn="ctr"/>
          <a:r>
            <a:rPr lang="en-US" sz="2400" b="1" dirty="0" smtClean="0">
              <a:solidFill>
                <a:schemeClr val="bg1"/>
              </a:solidFill>
            </a:rPr>
            <a:t>Recommendations</a:t>
          </a:r>
        </a:p>
      </dgm:t>
    </dgm:pt>
    <dgm:pt modelId="{7A9FABBB-D642-47A0-81AE-8229A0718234}" type="parTrans" cxnId="{419C6909-D23D-4855-8F1F-0479F9F75223}">
      <dgm:prSet/>
      <dgm:spPr/>
      <dgm:t>
        <a:bodyPr/>
        <a:lstStyle/>
        <a:p>
          <a:endParaRPr lang="en-US"/>
        </a:p>
      </dgm:t>
    </dgm:pt>
    <dgm:pt modelId="{1FE8F1D8-9D32-41F2-9680-DC9B03040B51}" type="sibTrans" cxnId="{419C6909-D23D-4855-8F1F-0479F9F75223}">
      <dgm:prSet/>
      <dgm:spPr/>
      <dgm:t>
        <a:bodyPr/>
        <a:lstStyle/>
        <a:p>
          <a:endParaRPr lang="en-US"/>
        </a:p>
      </dgm:t>
    </dgm:pt>
    <dgm:pt modelId="{1104852C-A242-4C9E-BF97-B836EDB0FCE3}">
      <dgm:prSet custT="1"/>
      <dgm:spPr>
        <a:solidFill>
          <a:schemeClr val="tx1">
            <a:lumMod val="85000"/>
          </a:schemeClr>
        </a:solidFill>
        <a:ln>
          <a:solidFill>
            <a:schemeClr val="bg1">
              <a:lumMod val="65000"/>
              <a:lumOff val="35000"/>
            </a:schemeClr>
          </a:solidFill>
        </a:ln>
      </dgm:spPr>
      <dgm:t>
        <a:bodyPr/>
        <a:lstStyle/>
        <a:p>
          <a:pPr algn="ctr"/>
          <a:r>
            <a:rPr lang="en-US" sz="2400" b="1" dirty="0" smtClean="0">
              <a:solidFill>
                <a:schemeClr val="bg1"/>
              </a:solidFill>
            </a:rPr>
            <a:t>Model Description</a:t>
          </a:r>
        </a:p>
      </dgm:t>
    </dgm:pt>
    <dgm:pt modelId="{27D74039-44CC-4D3C-807C-39ABBFE6BA2A}" type="parTrans" cxnId="{85457974-571A-4B3A-96BF-14D5F4F0B0DA}">
      <dgm:prSet/>
      <dgm:spPr/>
      <dgm:t>
        <a:bodyPr/>
        <a:lstStyle/>
        <a:p>
          <a:endParaRPr lang="en-US"/>
        </a:p>
      </dgm:t>
    </dgm:pt>
    <dgm:pt modelId="{27A050EB-0053-4DBF-B9A3-6CA6788D3858}" type="sibTrans" cxnId="{85457974-571A-4B3A-96BF-14D5F4F0B0DA}">
      <dgm:prSet/>
      <dgm:spPr/>
      <dgm:t>
        <a:bodyPr/>
        <a:lstStyle/>
        <a:p>
          <a:endParaRPr lang="en-US"/>
        </a:p>
      </dgm:t>
    </dgm:pt>
    <dgm:pt modelId="{07CFE4C1-7959-41B2-8D4C-C0AE5C4AD6AC}">
      <dgm:prSet custT="1"/>
      <dgm:spPr>
        <a:solidFill>
          <a:schemeClr val="tx1">
            <a:lumMod val="85000"/>
          </a:schemeClr>
        </a:solidFill>
        <a:ln>
          <a:solidFill>
            <a:schemeClr val="bg1">
              <a:lumMod val="65000"/>
              <a:lumOff val="35000"/>
            </a:schemeClr>
          </a:solidFill>
        </a:ln>
      </dgm:spPr>
      <dgm:t>
        <a:bodyPr/>
        <a:lstStyle/>
        <a:p>
          <a:pPr algn="ctr"/>
          <a:r>
            <a:rPr lang="en-US" sz="2400" b="1" dirty="0" smtClean="0">
              <a:solidFill>
                <a:schemeClr val="bg1"/>
              </a:solidFill>
            </a:rPr>
            <a:t>Solution Methodology</a:t>
          </a:r>
        </a:p>
      </dgm:t>
    </dgm:pt>
    <dgm:pt modelId="{E3BB7D2D-88DF-44C7-A4BA-5E8B8986B343}" type="parTrans" cxnId="{CB4304FF-1D1A-4569-BFD8-73E12A99751F}">
      <dgm:prSet/>
      <dgm:spPr/>
      <dgm:t>
        <a:bodyPr/>
        <a:lstStyle/>
        <a:p>
          <a:endParaRPr lang="en-US"/>
        </a:p>
      </dgm:t>
    </dgm:pt>
    <dgm:pt modelId="{73D4711D-DF00-4DA7-B9D2-CFA582C9F56B}" type="sibTrans" cxnId="{CB4304FF-1D1A-4569-BFD8-73E12A99751F}">
      <dgm:prSet/>
      <dgm:spPr/>
      <dgm:t>
        <a:bodyPr/>
        <a:lstStyle/>
        <a:p>
          <a:endParaRPr lang="en-US"/>
        </a:p>
      </dgm:t>
    </dgm:pt>
    <dgm:pt modelId="{58F23A40-13A0-4F70-B444-D61DDEDF636D}">
      <dgm:prSet custT="1"/>
      <dgm:spPr>
        <a:solidFill>
          <a:schemeClr val="tx1">
            <a:lumMod val="85000"/>
          </a:schemeClr>
        </a:solidFill>
        <a:ln>
          <a:solidFill>
            <a:schemeClr val="bg1">
              <a:lumMod val="65000"/>
              <a:lumOff val="35000"/>
            </a:schemeClr>
          </a:solidFill>
        </a:ln>
      </dgm:spPr>
      <dgm:t>
        <a:bodyPr/>
        <a:lstStyle/>
        <a:p>
          <a:pPr algn="ctr"/>
          <a:r>
            <a:rPr lang="en-US" sz="2400" b="1" dirty="0" smtClean="0">
              <a:solidFill>
                <a:schemeClr val="bg1"/>
              </a:solidFill>
            </a:rPr>
            <a:t>     Conclusion	</a:t>
          </a:r>
          <a:endParaRPr lang="en-US" sz="2400" b="1" dirty="0">
            <a:solidFill>
              <a:schemeClr val="bg1"/>
            </a:solidFill>
          </a:endParaRPr>
        </a:p>
      </dgm:t>
    </dgm:pt>
    <dgm:pt modelId="{747737E6-0398-4592-B359-56FA7E440F49}" type="parTrans" cxnId="{0B45040D-ECA5-490A-AB8D-BAB1B718EAF8}">
      <dgm:prSet/>
      <dgm:spPr/>
      <dgm:t>
        <a:bodyPr/>
        <a:lstStyle/>
        <a:p>
          <a:endParaRPr lang="en-US"/>
        </a:p>
      </dgm:t>
    </dgm:pt>
    <dgm:pt modelId="{EC4B5A5B-1733-4FA3-A86F-DCB28C2BEE99}" type="sibTrans" cxnId="{0B45040D-ECA5-490A-AB8D-BAB1B718EAF8}">
      <dgm:prSet/>
      <dgm:spPr/>
      <dgm:t>
        <a:bodyPr/>
        <a:lstStyle/>
        <a:p>
          <a:endParaRPr lang="en-US"/>
        </a:p>
      </dgm:t>
    </dgm:pt>
    <dgm:pt modelId="{9CA70354-1836-466A-B02F-5A9E35E35719}">
      <dgm:prSet custT="1"/>
      <dgm:spPr>
        <a:solidFill>
          <a:schemeClr val="tx1">
            <a:lumMod val="85000"/>
          </a:schemeClr>
        </a:solidFill>
        <a:ln>
          <a:solidFill>
            <a:schemeClr val="bg1">
              <a:lumMod val="65000"/>
              <a:lumOff val="35000"/>
            </a:schemeClr>
          </a:solidFill>
        </a:ln>
      </dgm:spPr>
      <dgm:t>
        <a:bodyPr/>
        <a:lstStyle/>
        <a:p>
          <a:pPr algn="ctr"/>
          <a:r>
            <a:rPr lang="en-US" sz="2400" b="1" dirty="0" smtClean="0">
              <a:solidFill>
                <a:schemeClr val="bg1"/>
              </a:solidFill>
            </a:rPr>
            <a:t>Project Background</a:t>
          </a:r>
        </a:p>
      </dgm:t>
    </dgm:pt>
    <dgm:pt modelId="{677FD30B-E3CF-4AD7-8BDF-7F60A74E27ED}" type="sibTrans" cxnId="{B2F0D8D2-6F0C-429C-B606-997A68D57A58}">
      <dgm:prSet/>
      <dgm:spPr/>
      <dgm:t>
        <a:bodyPr/>
        <a:lstStyle/>
        <a:p>
          <a:endParaRPr lang="en-US"/>
        </a:p>
      </dgm:t>
    </dgm:pt>
    <dgm:pt modelId="{0E777321-1B4F-4FCE-861B-7CEF9DA03400}" type="parTrans" cxnId="{B2F0D8D2-6F0C-429C-B606-997A68D57A58}">
      <dgm:prSet/>
      <dgm:spPr/>
      <dgm:t>
        <a:bodyPr/>
        <a:lstStyle/>
        <a:p>
          <a:endParaRPr lang="en-US"/>
        </a:p>
      </dgm:t>
    </dgm:pt>
    <dgm:pt modelId="{FB9D7453-93A2-433D-867F-1EE919D08313}" type="pres">
      <dgm:prSet presAssocID="{AFE36A8C-3A63-46FD-AEB6-448739E5CD39}" presName="linearFlow" presStyleCnt="0">
        <dgm:presLayoutVars>
          <dgm:resizeHandles val="exact"/>
        </dgm:presLayoutVars>
      </dgm:prSet>
      <dgm:spPr/>
    </dgm:pt>
    <dgm:pt modelId="{632C368B-7A53-43DC-80CD-0A205DF696CC}" type="pres">
      <dgm:prSet presAssocID="{F50855D5-5A3F-4B9F-8562-34FD1845FA65}" presName="node" presStyleLbl="node1" presStyleIdx="0" presStyleCnt="6" custScaleX="1478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68E0BD-28EE-4C18-8AC3-4CBB4C62EAFF}" type="pres">
      <dgm:prSet presAssocID="{3A60E5F1-D9E6-48FF-BC64-D025E7877D53}" presName="sibTrans" presStyleLbl="sibTrans2D1" presStyleIdx="0" presStyleCnt="5"/>
      <dgm:spPr/>
      <dgm:t>
        <a:bodyPr/>
        <a:lstStyle/>
        <a:p>
          <a:endParaRPr lang="en-US"/>
        </a:p>
      </dgm:t>
    </dgm:pt>
    <dgm:pt modelId="{58FA85AE-8770-43BE-A862-B01AD0B82282}" type="pres">
      <dgm:prSet presAssocID="{3A60E5F1-D9E6-48FF-BC64-D025E7877D53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D72F409B-191C-4BCD-ADE2-329800C55D74}" type="pres">
      <dgm:prSet presAssocID="{9CA70354-1836-466A-B02F-5A9E35E35719}" presName="node" presStyleLbl="node1" presStyleIdx="1" presStyleCnt="6" custScaleX="1478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45CAFE-9D7C-4299-8A50-7C33DFA9A4D5}" type="pres">
      <dgm:prSet presAssocID="{677FD30B-E3CF-4AD7-8BDF-7F60A74E27ED}" presName="sibTrans" presStyleLbl="sibTrans2D1" presStyleIdx="1" presStyleCnt="5"/>
      <dgm:spPr/>
      <dgm:t>
        <a:bodyPr/>
        <a:lstStyle/>
        <a:p>
          <a:endParaRPr lang="en-US"/>
        </a:p>
      </dgm:t>
    </dgm:pt>
    <dgm:pt modelId="{013B2FCD-41D6-4169-BC71-D0D813C37499}" type="pres">
      <dgm:prSet presAssocID="{677FD30B-E3CF-4AD7-8BDF-7F60A74E27ED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38BCD113-86B2-459A-9693-447C64E079F4}" type="pres">
      <dgm:prSet presAssocID="{708E7A31-89F2-4914-9D91-9FB5C248E1BB}" presName="node" presStyleLbl="node1" presStyleIdx="2" presStyleCnt="6" custScaleX="1478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24AB6C-B606-4C61-9AE3-38C87DEB4E35}" type="pres">
      <dgm:prSet presAssocID="{1FE8F1D8-9D32-41F2-9680-DC9B03040B51}" presName="sibTrans" presStyleLbl="sibTrans2D1" presStyleIdx="2" presStyleCnt="5"/>
      <dgm:spPr/>
      <dgm:t>
        <a:bodyPr/>
        <a:lstStyle/>
        <a:p>
          <a:endParaRPr lang="en-US"/>
        </a:p>
      </dgm:t>
    </dgm:pt>
    <dgm:pt modelId="{A0FB21D6-8E93-415E-8EA2-C2F6B13191CF}" type="pres">
      <dgm:prSet presAssocID="{1FE8F1D8-9D32-41F2-9680-DC9B03040B51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63C72793-0BE8-4516-9955-4024CAAC6897}" type="pres">
      <dgm:prSet presAssocID="{1104852C-A242-4C9E-BF97-B836EDB0FCE3}" presName="node" presStyleLbl="node1" presStyleIdx="3" presStyleCnt="6" custScaleX="1478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A3A756-D626-4975-81EE-92C7D6C32898}" type="pres">
      <dgm:prSet presAssocID="{27A050EB-0053-4DBF-B9A3-6CA6788D3858}" presName="sibTrans" presStyleLbl="sibTrans2D1" presStyleIdx="3" presStyleCnt="5"/>
      <dgm:spPr/>
      <dgm:t>
        <a:bodyPr/>
        <a:lstStyle/>
        <a:p>
          <a:endParaRPr lang="en-US"/>
        </a:p>
      </dgm:t>
    </dgm:pt>
    <dgm:pt modelId="{0F974FAC-5975-41BF-95AB-DAE1BF2793B2}" type="pres">
      <dgm:prSet presAssocID="{27A050EB-0053-4DBF-B9A3-6CA6788D3858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185CDF7B-8326-44B7-A5AE-9BFA39410F7C}" type="pres">
      <dgm:prSet presAssocID="{07CFE4C1-7959-41B2-8D4C-C0AE5C4AD6AC}" presName="node" presStyleLbl="node1" presStyleIdx="4" presStyleCnt="6" custScaleX="1478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103083-95D2-4D24-B32E-5D01642F4BDC}" type="pres">
      <dgm:prSet presAssocID="{73D4711D-DF00-4DA7-B9D2-CFA582C9F56B}" presName="sibTrans" presStyleLbl="sibTrans2D1" presStyleIdx="4" presStyleCnt="5"/>
      <dgm:spPr/>
      <dgm:t>
        <a:bodyPr/>
        <a:lstStyle/>
        <a:p>
          <a:endParaRPr lang="en-US"/>
        </a:p>
      </dgm:t>
    </dgm:pt>
    <dgm:pt modelId="{04737AC1-AB57-4189-9DAF-BC9701696D8C}" type="pres">
      <dgm:prSet presAssocID="{73D4711D-DF00-4DA7-B9D2-CFA582C9F56B}" presName="connectorText" presStyleLbl="sibTrans2D1" presStyleIdx="4" presStyleCnt="5"/>
      <dgm:spPr/>
      <dgm:t>
        <a:bodyPr/>
        <a:lstStyle/>
        <a:p>
          <a:endParaRPr lang="en-US"/>
        </a:p>
      </dgm:t>
    </dgm:pt>
    <dgm:pt modelId="{9299C9CB-E284-4987-BB3E-A2A4736D18B1}" type="pres">
      <dgm:prSet presAssocID="{58F23A40-13A0-4F70-B444-D61DDEDF636D}" presName="node" presStyleLbl="node1" presStyleIdx="5" presStyleCnt="6" custScaleX="1478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2097E2A-7A39-46C0-8C2E-B421099207D6}" type="presOf" srcId="{1FE8F1D8-9D32-41F2-9680-DC9B03040B51}" destId="{E424AB6C-B606-4C61-9AE3-38C87DEB4E35}" srcOrd="0" destOrd="0" presId="urn:microsoft.com/office/officeart/2005/8/layout/process2"/>
    <dgm:cxn modelId="{8D8F4CBA-7C1E-4DF0-8469-00BA33C5B22A}" type="presOf" srcId="{73D4711D-DF00-4DA7-B9D2-CFA582C9F56B}" destId="{18103083-95D2-4D24-B32E-5D01642F4BDC}" srcOrd="0" destOrd="0" presId="urn:microsoft.com/office/officeart/2005/8/layout/process2"/>
    <dgm:cxn modelId="{13A33AF0-5112-49D6-B3FF-772D9FA40178}" type="presOf" srcId="{9CA70354-1836-466A-B02F-5A9E35E35719}" destId="{D72F409B-191C-4BCD-ADE2-329800C55D74}" srcOrd="0" destOrd="0" presId="urn:microsoft.com/office/officeart/2005/8/layout/process2"/>
    <dgm:cxn modelId="{D3C4D2B3-0A58-46FF-8E50-DE8315FF0681}" type="presOf" srcId="{3A60E5F1-D9E6-48FF-BC64-D025E7877D53}" destId="{58FA85AE-8770-43BE-A862-B01AD0B82282}" srcOrd="1" destOrd="0" presId="urn:microsoft.com/office/officeart/2005/8/layout/process2"/>
    <dgm:cxn modelId="{6DC1B9C9-A85B-41B8-BC4B-82281D3AE095}" type="presOf" srcId="{27A050EB-0053-4DBF-B9A3-6CA6788D3858}" destId="{1DA3A756-D626-4975-81EE-92C7D6C32898}" srcOrd="0" destOrd="0" presId="urn:microsoft.com/office/officeart/2005/8/layout/process2"/>
    <dgm:cxn modelId="{C56DF42E-DB35-41C0-8EB8-40DCF8C5FFA7}" type="presOf" srcId="{73D4711D-DF00-4DA7-B9D2-CFA582C9F56B}" destId="{04737AC1-AB57-4189-9DAF-BC9701696D8C}" srcOrd="1" destOrd="0" presId="urn:microsoft.com/office/officeart/2005/8/layout/process2"/>
    <dgm:cxn modelId="{CB4304FF-1D1A-4569-BFD8-73E12A99751F}" srcId="{AFE36A8C-3A63-46FD-AEB6-448739E5CD39}" destId="{07CFE4C1-7959-41B2-8D4C-C0AE5C4AD6AC}" srcOrd="4" destOrd="0" parTransId="{E3BB7D2D-88DF-44C7-A4BA-5E8B8986B343}" sibTransId="{73D4711D-DF00-4DA7-B9D2-CFA582C9F56B}"/>
    <dgm:cxn modelId="{0C7E2381-9706-47FF-9621-65343FE4727B}" type="presOf" srcId="{677FD30B-E3CF-4AD7-8BDF-7F60A74E27ED}" destId="{013B2FCD-41D6-4169-BC71-D0D813C37499}" srcOrd="1" destOrd="0" presId="urn:microsoft.com/office/officeart/2005/8/layout/process2"/>
    <dgm:cxn modelId="{B2F0D8D2-6F0C-429C-B606-997A68D57A58}" srcId="{AFE36A8C-3A63-46FD-AEB6-448739E5CD39}" destId="{9CA70354-1836-466A-B02F-5A9E35E35719}" srcOrd="1" destOrd="0" parTransId="{0E777321-1B4F-4FCE-861B-7CEF9DA03400}" sibTransId="{677FD30B-E3CF-4AD7-8BDF-7F60A74E27ED}"/>
    <dgm:cxn modelId="{AA950DBC-A825-45F2-B7FD-494A61578664}" srcId="{AFE36A8C-3A63-46FD-AEB6-448739E5CD39}" destId="{F50855D5-5A3F-4B9F-8562-34FD1845FA65}" srcOrd="0" destOrd="0" parTransId="{FECB6DCA-3FF3-4851-9192-D782A2BF5936}" sibTransId="{3A60E5F1-D9E6-48FF-BC64-D025E7877D53}"/>
    <dgm:cxn modelId="{DAF2531E-E0E4-4CD2-8E75-E1B93F4B4453}" type="presOf" srcId="{1104852C-A242-4C9E-BF97-B836EDB0FCE3}" destId="{63C72793-0BE8-4516-9955-4024CAAC6897}" srcOrd="0" destOrd="0" presId="urn:microsoft.com/office/officeart/2005/8/layout/process2"/>
    <dgm:cxn modelId="{85457974-571A-4B3A-96BF-14D5F4F0B0DA}" srcId="{AFE36A8C-3A63-46FD-AEB6-448739E5CD39}" destId="{1104852C-A242-4C9E-BF97-B836EDB0FCE3}" srcOrd="3" destOrd="0" parTransId="{27D74039-44CC-4D3C-807C-39ABBFE6BA2A}" sibTransId="{27A050EB-0053-4DBF-B9A3-6CA6788D3858}"/>
    <dgm:cxn modelId="{02AD8522-DEEC-4A1A-8D63-E6907E9815B4}" type="presOf" srcId="{58F23A40-13A0-4F70-B444-D61DDEDF636D}" destId="{9299C9CB-E284-4987-BB3E-A2A4736D18B1}" srcOrd="0" destOrd="0" presId="urn:microsoft.com/office/officeart/2005/8/layout/process2"/>
    <dgm:cxn modelId="{D2EB91DF-8E10-4DE7-914E-AA5E1F711E27}" type="presOf" srcId="{F50855D5-5A3F-4B9F-8562-34FD1845FA65}" destId="{632C368B-7A53-43DC-80CD-0A205DF696CC}" srcOrd="0" destOrd="0" presId="urn:microsoft.com/office/officeart/2005/8/layout/process2"/>
    <dgm:cxn modelId="{5F54D38E-D18A-4985-8AAA-2E89D2EF6FF7}" type="presOf" srcId="{3A60E5F1-D9E6-48FF-BC64-D025E7877D53}" destId="{9368E0BD-28EE-4C18-8AC3-4CBB4C62EAFF}" srcOrd="0" destOrd="0" presId="urn:microsoft.com/office/officeart/2005/8/layout/process2"/>
    <dgm:cxn modelId="{0B45040D-ECA5-490A-AB8D-BAB1B718EAF8}" srcId="{AFE36A8C-3A63-46FD-AEB6-448739E5CD39}" destId="{58F23A40-13A0-4F70-B444-D61DDEDF636D}" srcOrd="5" destOrd="0" parTransId="{747737E6-0398-4592-B359-56FA7E440F49}" sibTransId="{EC4B5A5B-1733-4FA3-A86F-DCB28C2BEE99}"/>
    <dgm:cxn modelId="{C8DBB87F-B9EF-4EA2-B1F8-5DB73E2071A8}" type="presOf" srcId="{677FD30B-E3CF-4AD7-8BDF-7F60A74E27ED}" destId="{FF45CAFE-9D7C-4299-8A50-7C33DFA9A4D5}" srcOrd="0" destOrd="0" presId="urn:microsoft.com/office/officeart/2005/8/layout/process2"/>
    <dgm:cxn modelId="{409A309B-F776-4A62-819E-D94CDD032EB2}" type="presOf" srcId="{27A050EB-0053-4DBF-B9A3-6CA6788D3858}" destId="{0F974FAC-5975-41BF-95AB-DAE1BF2793B2}" srcOrd="1" destOrd="0" presId="urn:microsoft.com/office/officeart/2005/8/layout/process2"/>
    <dgm:cxn modelId="{DDBB32B6-CBF0-4B9F-9AE6-DAEA2B984D89}" type="presOf" srcId="{708E7A31-89F2-4914-9D91-9FB5C248E1BB}" destId="{38BCD113-86B2-459A-9693-447C64E079F4}" srcOrd="0" destOrd="0" presId="urn:microsoft.com/office/officeart/2005/8/layout/process2"/>
    <dgm:cxn modelId="{419C6909-D23D-4855-8F1F-0479F9F75223}" srcId="{AFE36A8C-3A63-46FD-AEB6-448739E5CD39}" destId="{708E7A31-89F2-4914-9D91-9FB5C248E1BB}" srcOrd="2" destOrd="0" parTransId="{7A9FABBB-D642-47A0-81AE-8229A0718234}" sibTransId="{1FE8F1D8-9D32-41F2-9680-DC9B03040B51}"/>
    <dgm:cxn modelId="{0BDCFEE0-2552-4CE7-9955-358D9630CCB7}" type="presOf" srcId="{1FE8F1D8-9D32-41F2-9680-DC9B03040B51}" destId="{A0FB21D6-8E93-415E-8EA2-C2F6B13191CF}" srcOrd="1" destOrd="0" presId="urn:microsoft.com/office/officeart/2005/8/layout/process2"/>
    <dgm:cxn modelId="{3F4A9253-D98D-4DD2-B059-21CD8EDFACCF}" type="presOf" srcId="{AFE36A8C-3A63-46FD-AEB6-448739E5CD39}" destId="{FB9D7453-93A2-433D-867F-1EE919D08313}" srcOrd="0" destOrd="0" presId="urn:microsoft.com/office/officeart/2005/8/layout/process2"/>
    <dgm:cxn modelId="{2E2EA7F9-20DC-465B-B720-7AC9CCD5A0AF}" type="presOf" srcId="{07CFE4C1-7959-41B2-8D4C-C0AE5C4AD6AC}" destId="{185CDF7B-8326-44B7-A5AE-9BFA39410F7C}" srcOrd="0" destOrd="0" presId="urn:microsoft.com/office/officeart/2005/8/layout/process2"/>
    <dgm:cxn modelId="{63936AF7-4AD2-4AE6-BBCB-3477EB0673EF}" type="presParOf" srcId="{FB9D7453-93A2-433D-867F-1EE919D08313}" destId="{632C368B-7A53-43DC-80CD-0A205DF696CC}" srcOrd="0" destOrd="0" presId="urn:microsoft.com/office/officeart/2005/8/layout/process2"/>
    <dgm:cxn modelId="{1E791C88-62A2-4976-9EF1-FBC2FDB8FD4D}" type="presParOf" srcId="{FB9D7453-93A2-433D-867F-1EE919D08313}" destId="{9368E0BD-28EE-4C18-8AC3-4CBB4C62EAFF}" srcOrd="1" destOrd="0" presId="urn:microsoft.com/office/officeart/2005/8/layout/process2"/>
    <dgm:cxn modelId="{B8AC268D-9907-4B23-B921-4B3DFCEE279A}" type="presParOf" srcId="{9368E0BD-28EE-4C18-8AC3-4CBB4C62EAFF}" destId="{58FA85AE-8770-43BE-A862-B01AD0B82282}" srcOrd="0" destOrd="0" presId="urn:microsoft.com/office/officeart/2005/8/layout/process2"/>
    <dgm:cxn modelId="{C9B74207-26A5-45F7-9352-BCA64DADDB72}" type="presParOf" srcId="{FB9D7453-93A2-433D-867F-1EE919D08313}" destId="{D72F409B-191C-4BCD-ADE2-329800C55D74}" srcOrd="2" destOrd="0" presId="urn:microsoft.com/office/officeart/2005/8/layout/process2"/>
    <dgm:cxn modelId="{A3FEC2D7-6190-4F06-A201-79BCCC4A21BD}" type="presParOf" srcId="{FB9D7453-93A2-433D-867F-1EE919D08313}" destId="{FF45CAFE-9D7C-4299-8A50-7C33DFA9A4D5}" srcOrd="3" destOrd="0" presId="urn:microsoft.com/office/officeart/2005/8/layout/process2"/>
    <dgm:cxn modelId="{626B6A58-D422-420B-8C30-0FDB078804FF}" type="presParOf" srcId="{FF45CAFE-9D7C-4299-8A50-7C33DFA9A4D5}" destId="{013B2FCD-41D6-4169-BC71-D0D813C37499}" srcOrd="0" destOrd="0" presId="urn:microsoft.com/office/officeart/2005/8/layout/process2"/>
    <dgm:cxn modelId="{C8B56EE5-0B94-49C1-A9D8-230CA5DBABFB}" type="presParOf" srcId="{FB9D7453-93A2-433D-867F-1EE919D08313}" destId="{38BCD113-86B2-459A-9693-447C64E079F4}" srcOrd="4" destOrd="0" presId="urn:microsoft.com/office/officeart/2005/8/layout/process2"/>
    <dgm:cxn modelId="{2DDB0107-4032-497C-B704-896FB97103B0}" type="presParOf" srcId="{FB9D7453-93A2-433D-867F-1EE919D08313}" destId="{E424AB6C-B606-4C61-9AE3-38C87DEB4E35}" srcOrd="5" destOrd="0" presId="urn:microsoft.com/office/officeart/2005/8/layout/process2"/>
    <dgm:cxn modelId="{71DE872D-172D-4F8C-A083-E1A5D3491129}" type="presParOf" srcId="{E424AB6C-B606-4C61-9AE3-38C87DEB4E35}" destId="{A0FB21D6-8E93-415E-8EA2-C2F6B13191CF}" srcOrd="0" destOrd="0" presId="urn:microsoft.com/office/officeart/2005/8/layout/process2"/>
    <dgm:cxn modelId="{60522CB1-2F13-40C5-B611-4E4680CDE3E7}" type="presParOf" srcId="{FB9D7453-93A2-433D-867F-1EE919D08313}" destId="{63C72793-0BE8-4516-9955-4024CAAC6897}" srcOrd="6" destOrd="0" presId="urn:microsoft.com/office/officeart/2005/8/layout/process2"/>
    <dgm:cxn modelId="{F320EB62-7FC5-4BD0-A9D1-62D2E4E2BE77}" type="presParOf" srcId="{FB9D7453-93A2-433D-867F-1EE919D08313}" destId="{1DA3A756-D626-4975-81EE-92C7D6C32898}" srcOrd="7" destOrd="0" presId="urn:microsoft.com/office/officeart/2005/8/layout/process2"/>
    <dgm:cxn modelId="{433CF4C1-59E1-490F-BE1E-9F35D6E90571}" type="presParOf" srcId="{1DA3A756-D626-4975-81EE-92C7D6C32898}" destId="{0F974FAC-5975-41BF-95AB-DAE1BF2793B2}" srcOrd="0" destOrd="0" presId="urn:microsoft.com/office/officeart/2005/8/layout/process2"/>
    <dgm:cxn modelId="{7740F526-F64D-4BA2-910D-16F2B17DF7D6}" type="presParOf" srcId="{FB9D7453-93A2-433D-867F-1EE919D08313}" destId="{185CDF7B-8326-44B7-A5AE-9BFA39410F7C}" srcOrd="8" destOrd="0" presId="urn:microsoft.com/office/officeart/2005/8/layout/process2"/>
    <dgm:cxn modelId="{EDCBD4BD-42A4-4A1D-A227-D7CE9A253D78}" type="presParOf" srcId="{FB9D7453-93A2-433D-867F-1EE919D08313}" destId="{18103083-95D2-4D24-B32E-5D01642F4BDC}" srcOrd="9" destOrd="0" presId="urn:microsoft.com/office/officeart/2005/8/layout/process2"/>
    <dgm:cxn modelId="{8A1066DA-F893-4F0E-A0B3-D00A5142E836}" type="presParOf" srcId="{18103083-95D2-4D24-B32E-5D01642F4BDC}" destId="{04737AC1-AB57-4189-9DAF-BC9701696D8C}" srcOrd="0" destOrd="0" presId="urn:microsoft.com/office/officeart/2005/8/layout/process2"/>
    <dgm:cxn modelId="{4100C5A6-DFF4-4BF0-8021-AB3C75F9CD08}" type="presParOf" srcId="{FB9D7453-93A2-433D-867F-1EE919D08313}" destId="{9299C9CB-E284-4987-BB3E-A2A4736D18B1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32C368B-7A53-43DC-80CD-0A205DF696CC}">
      <dsp:nvSpPr>
        <dsp:cNvPr id="0" name=""/>
        <dsp:cNvSpPr/>
      </dsp:nvSpPr>
      <dsp:spPr>
        <a:xfrm>
          <a:off x="102665" y="4493"/>
          <a:ext cx="3528469" cy="596589"/>
        </a:xfrm>
        <a:prstGeom prst="roundRect">
          <a:avLst>
            <a:gd name="adj" fmla="val 10000"/>
          </a:avLst>
        </a:prstGeom>
        <a:solidFill>
          <a:schemeClr val="tx1">
            <a:lumMod val="85000"/>
          </a:schemeClr>
        </a:solidFill>
        <a:ln w="25400" cap="flat" cmpd="sng" algn="ctr">
          <a:solidFill>
            <a:schemeClr val="bg1">
              <a:lumMod val="65000"/>
              <a:lumOff val="3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bg1"/>
              </a:solidFill>
            </a:rPr>
            <a:t>Problem Definition</a:t>
          </a:r>
          <a:endParaRPr lang="en-US" sz="2400" b="1" kern="1200" dirty="0">
            <a:solidFill>
              <a:schemeClr val="bg1"/>
            </a:solidFill>
          </a:endParaRPr>
        </a:p>
      </dsp:txBody>
      <dsp:txXfrm>
        <a:off x="102665" y="4493"/>
        <a:ext cx="3528469" cy="596589"/>
      </dsp:txXfrm>
    </dsp:sp>
    <dsp:sp modelId="{9368E0BD-28EE-4C18-8AC3-4CBB4C62EAFF}">
      <dsp:nvSpPr>
        <dsp:cNvPr id="0" name=""/>
        <dsp:cNvSpPr/>
      </dsp:nvSpPr>
      <dsp:spPr>
        <a:xfrm rot="5400000">
          <a:off x="1755039" y="615998"/>
          <a:ext cx="223721" cy="26846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 rot="5400000">
        <a:off x="1755039" y="615998"/>
        <a:ext cx="223721" cy="268465"/>
      </dsp:txXfrm>
    </dsp:sp>
    <dsp:sp modelId="{D72F409B-191C-4BCD-ADE2-329800C55D74}">
      <dsp:nvSpPr>
        <dsp:cNvPr id="0" name=""/>
        <dsp:cNvSpPr/>
      </dsp:nvSpPr>
      <dsp:spPr>
        <a:xfrm>
          <a:off x="102665" y="899378"/>
          <a:ext cx="3528469" cy="596589"/>
        </a:xfrm>
        <a:prstGeom prst="roundRect">
          <a:avLst>
            <a:gd name="adj" fmla="val 10000"/>
          </a:avLst>
        </a:prstGeom>
        <a:solidFill>
          <a:schemeClr val="tx1">
            <a:lumMod val="85000"/>
          </a:schemeClr>
        </a:solidFill>
        <a:ln w="25400" cap="flat" cmpd="sng" algn="ctr">
          <a:solidFill>
            <a:schemeClr val="bg1">
              <a:lumMod val="65000"/>
              <a:lumOff val="3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bg1"/>
              </a:solidFill>
            </a:rPr>
            <a:t>Project Background</a:t>
          </a:r>
        </a:p>
      </dsp:txBody>
      <dsp:txXfrm>
        <a:off x="102665" y="899378"/>
        <a:ext cx="3528469" cy="596589"/>
      </dsp:txXfrm>
    </dsp:sp>
    <dsp:sp modelId="{FF45CAFE-9D7C-4299-8A50-7C33DFA9A4D5}">
      <dsp:nvSpPr>
        <dsp:cNvPr id="0" name=""/>
        <dsp:cNvSpPr/>
      </dsp:nvSpPr>
      <dsp:spPr>
        <a:xfrm rot="5400000">
          <a:off x="1755039" y="1510882"/>
          <a:ext cx="223721" cy="26846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 rot="5400000">
        <a:off x="1755039" y="1510882"/>
        <a:ext cx="223721" cy="268465"/>
      </dsp:txXfrm>
    </dsp:sp>
    <dsp:sp modelId="{38BCD113-86B2-459A-9693-447C64E079F4}">
      <dsp:nvSpPr>
        <dsp:cNvPr id="0" name=""/>
        <dsp:cNvSpPr/>
      </dsp:nvSpPr>
      <dsp:spPr>
        <a:xfrm>
          <a:off x="102665" y="1794262"/>
          <a:ext cx="3528469" cy="596589"/>
        </a:xfrm>
        <a:prstGeom prst="roundRect">
          <a:avLst>
            <a:gd name="adj" fmla="val 10000"/>
          </a:avLst>
        </a:prstGeom>
        <a:solidFill>
          <a:schemeClr val="tx1">
            <a:lumMod val="85000"/>
          </a:schemeClr>
        </a:solidFill>
        <a:ln w="25400" cap="flat" cmpd="sng" algn="ctr">
          <a:solidFill>
            <a:schemeClr val="bg1">
              <a:lumMod val="65000"/>
              <a:lumOff val="3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bg1"/>
              </a:solidFill>
            </a:rPr>
            <a:t>Recommendations</a:t>
          </a:r>
        </a:p>
      </dsp:txBody>
      <dsp:txXfrm>
        <a:off x="102665" y="1794262"/>
        <a:ext cx="3528469" cy="596589"/>
      </dsp:txXfrm>
    </dsp:sp>
    <dsp:sp modelId="{E424AB6C-B606-4C61-9AE3-38C87DEB4E35}">
      <dsp:nvSpPr>
        <dsp:cNvPr id="0" name=""/>
        <dsp:cNvSpPr/>
      </dsp:nvSpPr>
      <dsp:spPr>
        <a:xfrm rot="5400000">
          <a:off x="1755039" y="2405767"/>
          <a:ext cx="223721" cy="26846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 rot="5400000">
        <a:off x="1755039" y="2405767"/>
        <a:ext cx="223721" cy="268465"/>
      </dsp:txXfrm>
    </dsp:sp>
    <dsp:sp modelId="{63C72793-0BE8-4516-9955-4024CAAC6897}">
      <dsp:nvSpPr>
        <dsp:cNvPr id="0" name=""/>
        <dsp:cNvSpPr/>
      </dsp:nvSpPr>
      <dsp:spPr>
        <a:xfrm>
          <a:off x="102665" y="2689147"/>
          <a:ext cx="3528469" cy="596589"/>
        </a:xfrm>
        <a:prstGeom prst="roundRect">
          <a:avLst>
            <a:gd name="adj" fmla="val 10000"/>
          </a:avLst>
        </a:prstGeom>
        <a:solidFill>
          <a:schemeClr val="tx1">
            <a:lumMod val="85000"/>
          </a:schemeClr>
        </a:solidFill>
        <a:ln w="25400" cap="flat" cmpd="sng" algn="ctr">
          <a:solidFill>
            <a:schemeClr val="bg1">
              <a:lumMod val="65000"/>
              <a:lumOff val="3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bg1"/>
              </a:solidFill>
            </a:rPr>
            <a:t>Model Description</a:t>
          </a:r>
        </a:p>
      </dsp:txBody>
      <dsp:txXfrm>
        <a:off x="102665" y="2689147"/>
        <a:ext cx="3528469" cy="596589"/>
      </dsp:txXfrm>
    </dsp:sp>
    <dsp:sp modelId="{1DA3A756-D626-4975-81EE-92C7D6C32898}">
      <dsp:nvSpPr>
        <dsp:cNvPr id="0" name=""/>
        <dsp:cNvSpPr/>
      </dsp:nvSpPr>
      <dsp:spPr>
        <a:xfrm rot="5400000">
          <a:off x="1755039" y="3300651"/>
          <a:ext cx="223721" cy="26846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 rot="5400000">
        <a:off x="1755039" y="3300651"/>
        <a:ext cx="223721" cy="268465"/>
      </dsp:txXfrm>
    </dsp:sp>
    <dsp:sp modelId="{185CDF7B-8326-44B7-A5AE-9BFA39410F7C}">
      <dsp:nvSpPr>
        <dsp:cNvPr id="0" name=""/>
        <dsp:cNvSpPr/>
      </dsp:nvSpPr>
      <dsp:spPr>
        <a:xfrm>
          <a:off x="102665" y="3584031"/>
          <a:ext cx="3528469" cy="596589"/>
        </a:xfrm>
        <a:prstGeom prst="roundRect">
          <a:avLst>
            <a:gd name="adj" fmla="val 10000"/>
          </a:avLst>
        </a:prstGeom>
        <a:solidFill>
          <a:schemeClr val="tx1">
            <a:lumMod val="85000"/>
          </a:schemeClr>
        </a:solidFill>
        <a:ln w="25400" cap="flat" cmpd="sng" algn="ctr">
          <a:solidFill>
            <a:schemeClr val="bg1">
              <a:lumMod val="65000"/>
              <a:lumOff val="3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bg1"/>
              </a:solidFill>
            </a:rPr>
            <a:t>Solution Methodology</a:t>
          </a:r>
        </a:p>
      </dsp:txBody>
      <dsp:txXfrm>
        <a:off x="102665" y="3584031"/>
        <a:ext cx="3528469" cy="596589"/>
      </dsp:txXfrm>
    </dsp:sp>
    <dsp:sp modelId="{18103083-95D2-4D24-B32E-5D01642F4BDC}">
      <dsp:nvSpPr>
        <dsp:cNvPr id="0" name=""/>
        <dsp:cNvSpPr/>
      </dsp:nvSpPr>
      <dsp:spPr>
        <a:xfrm rot="5400000">
          <a:off x="1755039" y="4195536"/>
          <a:ext cx="223721" cy="26846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 rot="5400000">
        <a:off x="1755039" y="4195536"/>
        <a:ext cx="223721" cy="268465"/>
      </dsp:txXfrm>
    </dsp:sp>
    <dsp:sp modelId="{9299C9CB-E284-4987-BB3E-A2A4736D18B1}">
      <dsp:nvSpPr>
        <dsp:cNvPr id="0" name=""/>
        <dsp:cNvSpPr/>
      </dsp:nvSpPr>
      <dsp:spPr>
        <a:xfrm>
          <a:off x="102665" y="4478916"/>
          <a:ext cx="3528469" cy="596589"/>
        </a:xfrm>
        <a:prstGeom prst="roundRect">
          <a:avLst>
            <a:gd name="adj" fmla="val 10000"/>
          </a:avLst>
        </a:prstGeom>
        <a:solidFill>
          <a:schemeClr val="tx1">
            <a:lumMod val="85000"/>
          </a:schemeClr>
        </a:solidFill>
        <a:ln w="25400" cap="flat" cmpd="sng" algn="ctr">
          <a:solidFill>
            <a:schemeClr val="bg1">
              <a:lumMod val="65000"/>
              <a:lumOff val="3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bg1"/>
              </a:solidFill>
            </a:rPr>
            <a:t>     Conclusion	</a:t>
          </a:r>
          <a:endParaRPr lang="en-US" sz="2400" b="1" kern="1200" dirty="0">
            <a:solidFill>
              <a:schemeClr val="bg1"/>
            </a:solidFill>
          </a:endParaRPr>
        </a:p>
      </dsp:txBody>
      <dsp:txXfrm>
        <a:off x="102665" y="4478916"/>
        <a:ext cx="3528469" cy="5965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B17133-C3E4-43E0-9679-C8D4D981468A}" type="datetimeFigureOut">
              <a:rPr lang="en-US" smtClean="0"/>
              <a:pPr/>
              <a:t>4/28/2010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0A75ED-71B6-43A6-9919-9DA1A198E9C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A617E-F71C-4769-ADD0-B7ECA3569D97}" type="datetimeFigureOut">
              <a:rPr lang="en-US" smtClean="0"/>
              <a:pPr/>
              <a:t>4/28/2010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DE9AE-8DE5-42DD-B693-6B8B6C31A2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A617E-F71C-4769-ADD0-B7ECA3569D97}" type="datetimeFigureOut">
              <a:rPr lang="en-US" smtClean="0"/>
              <a:pPr/>
              <a:t>4/28/2010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DE9AE-8DE5-42DD-B693-6B8B6C31A2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A617E-F71C-4769-ADD0-B7ECA3569D97}" type="datetimeFigureOut">
              <a:rPr lang="en-US" smtClean="0"/>
              <a:pPr/>
              <a:t>4/28/2010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DE9AE-8DE5-42DD-B693-6B8B6C31A2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A617E-F71C-4769-ADD0-B7ECA3569D97}" type="datetimeFigureOut">
              <a:rPr lang="en-US" smtClean="0"/>
              <a:pPr/>
              <a:t>4/28/2010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DE9AE-8DE5-42DD-B693-6B8B6C31A2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A617E-F71C-4769-ADD0-B7ECA3569D97}" type="datetimeFigureOut">
              <a:rPr lang="en-US" smtClean="0"/>
              <a:pPr/>
              <a:t>4/28/2010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DE9AE-8DE5-42DD-B693-6B8B6C31A2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Autofit/>
          </a:bodyPr>
          <a:lstStyle>
            <a:lvl1pPr>
              <a:defRPr sz="4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A617E-F71C-4769-ADD0-B7ECA3569D97}" type="datetimeFigureOut">
              <a:rPr lang="en-US" smtClean="0"/>
              <a:pPr/>
              <a:t>4/28/2010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DE9AE-8DE5-42DD-B693-6B8B6C31A2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A617E-F71C-4769-ADD0-B7ECA3569D97}" type="datetimeFigureOut">
              <a:rPr lang="en-US" smtClean="0"/>
              <a:pPr/>
              <a:t>4/28/2010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DE9AE-8DE5-42DD-B693-6B8B6C31A2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A617E-F71C-4769-ADD0-B7ECA3569D97}" type="datetimeFigureOut">
              <a:rPr lang="en-US" smtClean="0"/>
              <a:pPr/>
              <a:t>4/28/2010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DE9AE-8DE5-42DD-B693-6B8B6C31A2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A617E-F71C-4769-ADD0-B7ECA3569D97}" type="datetimeFigureOut">
              <a:rPr lang="en-US" smtClean="0"/>
              <a:pPr/>
              <a:t>4/28/2010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DE9AE-8DE5-42DD-B693-6B8B6C31A2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A617E-F71C-4769-ADD0-B7ECA3569D97}" type="datetimeFigureOut">
              <a:rPr lang="en-US" smtClean="0"/>
              <a:pPr/>
              <a:t>4/28/2010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DE9AE-8DE5-42DD-B693-6B8B6C31A2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A617E-F71C-4769-ADD0-B7ECA3569D97}" type="datetimeFigureOut">
              <a:rPr lang="en-US" smtClean="0"/>
              <a:pPr/>
              <a:t>4/28/2010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DE9AE-8DE5-42DD-B693-6B8B6C31A2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A617E-F71C-4769-ADD0-B7ECA3569D97}" type="datetimeFigureOut">
              <a:rPr lang="en-US" smtClean="0"/>
              <a:pPr/>
              <a:t>4/28/2010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DDE9AE-8DE5-42DD-B693-6B8B6C31A20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09800"/>
            <a:ext cx="7772400" cy="1470025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Investing in </a:t>
            </a:r>
            <a:r>
              <a:rPr lang="en-US" sz="5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NYC Real Estate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400800" cy="2057400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Brad Angle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Lenny </a:t>
            </a:r>
            <a:r>
              <a:rPr lang="en-US" sz="2000" dirty="0" err="1" smtClean="0">
                <a:solidFill>
                  <a:schemeClr val="bg1"/>
                </a:solidFill>
              </a:rPr>
              <a:t>Buzik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sz="2000" dirty="0" smtClean="0">
                <a:solidFill>
                  <a:schemeClr val="bg1"/>
                </a:solidFill>
              </a:rPr>
              <a:t>Jean-Marc Di Cato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Jennifer Hung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Stephanie </a:t>
            </a:r>
            <a:r>
              <a:rPr lang="en-US" sz="2000" dirty="0" err="1" smtClean="0">
                <a:solidFill>
                  <a:schemeClr val="bg1"/>
                </a:solidFill>
              </a:rPr>
              <a:t>Liadis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sz="2000" dirty="0" smtClean="0">
                <a:solidFill>
                  <a:schemeClr val="bg1"/>
                </a:solidFill>
              </a:rPr>
              <a:t>Ling Liu</a:t>
            </a:r>
          </a:p>
          <a:p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r="2482"/>
          <a:stretch>
            <a:fillRect/>
          </a:stretch>
        </p:blipFill>
        <p:spPr bwMode="auto">
          <a:xfrm>
            <a:off x="520500" y="2989009"/>
            <a:ext cx="4447248" cy="303079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</p:nvPr>
        </p:nvGraphicFramePr>
        <p:xfrm>
          <a:off x="495300" y="1519653"/>
          <a:ext cx="8153400" cy="4576347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{5940675A-B579-460E-94D1-54222C63F5DA}</a:tableStyleId>
              </a:tblPr>
              <a:tblGrid>
                <a:gridCol w="4476376"/>
                <a:gridCol w="1838512"/>
                <a:gridCol w="1838512"/>
              </a:tblGrid>
              <a:tr h="14165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u="none" strike="noStrike" dirty="0">
                          <a:solidFill>
                            <a:schemeClr val="bg1"/>
                          </a:solidFill>
                        </a:rPr>
                        <a:t>Neighborhood</a:t>
                      </a:r>
                      <a:endParaRPr lang="en-US" sz="28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u="none" strike="noStrike" dirty="0" smtClean="0">
                          <a:solidFill>
                            <a:schemeClr val="bg1"/>
                          </a:solidFill>
                        </a:rPr>
                        <a:t>Average Lot Area </a:t>
                      </a:r>
                    </a:p>
                    <a:p>
                      <a:pPr algn="ctr" fontAlgn="b"/>
                      <a:r>
                        <a:rPr lang="en-US" sz="1800" b="0" u="none" strike="noStrike" dirty="0" smtClean="0">
                          <a:solidFill>
                            <a:schemeClr val="bg1"/>
                          </a:solidFill>
                        </a:rPr>
                        <a:t>(square</a:t>
                      </a:r>
                      <a:r>
                        <a:rPr lang="en-US" sz="1800" b="0" u="none" strike="noStrike" baseline="0" dirty="0" smtClean="0">
                          <a:solidFill>
                            <a:schemeClr val="bg1"/>
                          </a:solidFill>
                        </a:rPr>
                        <a:t> feet</a:t>
                      </a:r>
                      <a:r>
                        <a:rPr lang="en-US" sz="1800" b="0" u="none" strike="noStrike" dirty="0" smtClean="0">
                          <a:solidFill>
                            <a:schemeClr val="bg1"/>
                          </a:solidFill>
                        </a:rPr>
                        <a:t>)</a:t>
                      </a:r>
                      <a:endParaRPr lang="en-US" sz="18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u="none" strike="noStrike" dirty="0" smtClean="0">
                          <a:solidFill>
                            <a:schemeClr val="bg1"/>
                          </a:solidFill>
                        </a:rPr>
                        <a:t>Height Restriction </a:t>
                      </a:r>
                      <a:r>
                        <a:rPr lang="en-US" sz="1800" b="0" u="none" strike="noStrike" dirty="0" smtClean="0">
                          <a:solidFill>
                            <a:schemeClr val="bg1"/>
                          </a:solidFill>
                        </a:rPr>
                        <a:t>(floors</a:t>
                      </a:r>
                      <a:r>
                        <a:rPr lang="en-US" sz="1800" b="0" u="none" strike="noStrike" dirty="0">
                          <a:solidFill>
                            <a:schemeClr val="bg1"/>
                          </a:solidFill>
                        </a:rPr>
                        <a:t>)</a:t>
                      </a:r>
                      <a:endParaRPr lang="en-US" sz="24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631961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u="none" strike="noStrike" dirty="0" smtClean="0">
                          <a:solidFill>
                            <a:schemeClr val="bg1"/>
                          </a:solidFill>
                        </a:rPr>
                        <a:t>Upper</a:t>
                      </a:r>
                      <a:r>
                        <a:rPr lang="en-US" sz="2400" b="1" u="none" strike="noStrike" baseline="0" dirty="0" smtClean="0">
                          <a:solidFill>
                            <a:schemeClr val="bg1"/>
                          </a:solidFill>
                        </a:rPr>
                        <a:t> East Side</a:t>
                      </a:r>
                      <a:endParaRPr lang="en-US" sz="24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/>
                        <a:t>20,000</a:t>
                      </a:r>
                      <a:endParaRPr lang="en-US" sz="20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/>
                        <a:t>8</a:t>
                      </a:r>
                      <a:endParaRPr lang="en-US" sz="20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1961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u="none" strike="noStrike" dirty="0">
                          <a:solidFill>
                            <a:schemeClr val="bg1"/>
                          </a:solidFill>
                        </a:rPr>
                        <a:t>Financial/</a:t>
                      </a:r>
                      <a:r>
                        <a:rPr lang="en-US" sz="2400" b="1" u="none" strike="noStrike" dirty="0" err="1">
                          <a:solidFill>
                            <a:schemeClr val="bg1"/>
                          </a:solidFill>
                        </a:rPr>
                        <a:t>Tribeca</a:t>
                      </a:r>
                      <a:endParaRPr lang="en-US" sz="24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/>
                        <a:t>24,000</a:t>
                      </a:r>
                      <a:endParaRPr lang="en-US" sz="20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/>
                        <a:t>6</a:t>
                      </a:r>
                      <a:endParaRPr lang="en-US" sz="20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1961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u="none" strike="noStrike" dirty="0">
                          <a:solidFill>
                            <a:schemeClr val="bg1"/>
                          </a:solidFill>
                        </a:rPr>
                        <a:t>Midtown</a:t>
                      </a:r>
                      <a:endParaRPr lang="en-US" sz="24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/>
                        <a:t>30,000</a:t>
                      </a:r>
                      <a:endParaRPr lang="en-US" sz="2000" b="1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/>
                        <a:t>12</a:t>
                      </a:r>
                      <a:endParaRPr lang="en-US" sz="20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1961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u="none" strike="noStrike" dirty="0">
                          <a:solidFill>
                            <a:schemeClr val="bg1"/>
                          </a:solidFill>
                        </a:rPr>
                        <a:t>Brooklyn</a:t>
                      </a:r>
                      <a:endParaRPr lang="en-US" sz="24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/>
                        <a:t>40,000</a:t>
                      </a:r>
                      <a:endParaRPr lang="en-US" sz="20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/>
                        <a:t>10</a:t>
                      </a:r>
                      <a:endParaRPr lang="en-US" sz="20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1961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u="none" strike="noStrike" dirty="0">
                          <a:solidFill>
                            <a:schemeClr val="bg1"/>
                          </a:solidFill>
                        </a:rPr>
                        <a:t>Harlem</a:t>
                      </a:r>
                      <a:endParaRPr lang="en-US" sz="24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/>
                        <a:t>50,000</a:t>
                      </a:r>
                      <a:endParaRPr lang="en-US" sz="2000" b="1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/>
                        <a:t>5</a:t>
                      </a:r>
                      <a:endParaRPr lang="en-US" sz="20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Assumptions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Constraints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727031"/>
            <a:ext cx="3657600" cy="914400"/>
          </a:xfrm>
          <a:prstGeom prst="roundRect">
            <a:avLst/>
          </a:prstGeom>
          <a:solidFill>
            <a:schemeClr val="tx1">
              <a:lumMod val="85000"/>
            </a:schemeClr>
          </a:solidFill>
          <a:ln>
            <a:solidFill>
              <a:schemeClr val="bg1">
                <a:lumMod val="65000"/>
                <a:lumOff val="3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algn="ctr">
              <a:lnSpc>
                <a:spcPct val="80000"/>
              </a:lnSpc>
              <a:buNone/>
            </a:pPr>
            <a:r>
              <a:rPr lang="en-US" sz="2600" dirty="0" smtClean="0"/>
              <a:t>Number of purchases in each </a:t>
            </a:r>
            <a:r>
              <a:rPr lang="en-US" sz="2600" b="1" dirty="0" smtClean="0">
                <a:solidFill>
                  <a:schemeClr val="bg2"/>
                </a:solidFill>
              </a:rPr>
              <a:t>neighborhood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2" y="1727031"/>
            <a:ext cx="3657600" cy="914400"/>
          </a:xfrm>
          <a:prstGeom prst="round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chemeClr val="bg1">
                <a:lumMod val="65000"/>
                <a:lumOff val="3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algn="ctr">
              <a:lnSpc>
                <a:spcPct val="80000"/>
              </a:lnSpc>
              <a:buNone/>
            </a:pPr>
            <a:r>
              <a:rPr lang="en-US" sz="2600" dirty="0" smtClean="0">
                <a:solidFill>
                  <a:schemeClr val="tx1"/>
                </a:solidFill>
              </a:rPr>
              <a:t>Height restriction for that </a:t>
            </a:r>
            <a:r>
              <a:rPr lang="en-US" sz="2600" b="1" dirty="0" smtClean="0">
                <a:solidFill>
                  <a:schemeClr val="bg2"/>
                </a:solidFill>
              </a:rPr>
              <a:t>neighborhood</a:t>
            </a:r>
            <a:endParaRPr lang="en-US" sz="2600" b="1" dirty="0">
              <a:solidFill>
                <a:schemeClr val="bg2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533400" y="2906645"/>
            <a:ext cx="3657600" cy="1188720"/>
          </a:xfrm>
          <a:prstGeom prst="roundRect">
            <a:avLst/>
          </a:prstGeom>
          <a:solidFill>
            <a:schemeClr val="tx1">
              <a:lumMod val="85000"/>
            </a:schemeClr>
          </a:solidFill>
          <a:ln>
            <a:solidFill>
              <a:schemeClr val="bg1">
                <a:lumMod val="65000"/>
                <a:lumOff val="3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indent="-342900" algn="ctr">
              <a:lnSpc>
                <a:spcPct val="80000"/>
              </a:lnSpc>
              <a:spcBef>
                <a:spcPct val="20000"/>
              </a:spcBef>
            </a:pPr>
            <a:r>
              <a:rPr lang="en-US" sz="2600" dirty="0" smtClean="0"/>
              <a:t>Total square footage of each </a:t>
            </a:r>
            <a:r>
              <a:rPr lang="en-US" sz="2600" b="1" dirty="0" smtClean="0">
                <a:solidFill>
                  <a:schemeClr val="bg2"/>
                </a:solidFill>
              </a:rPr>
              <a:t>type</a:t>
            </a:r>
            <a:r>
              <a:rPr lang="en-US" sz="2600" dirty="0" smtClean="0"/>
              <a:t> of building purchased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533398" y="4377027"/>
            <a:ext cx="3657600" cy="548640"/>
          </a:xfrm>
          <a:prstGeom prst="roundRect">
            <a:avLst/>
          </a:prstGeom>
          <a:solidFill>
            <a:schemeClr val="tx1">
              <a:lumMod val="85000"/>
            </a:schemeClr>
          </a:solidFill>
          <a:ln>
            <a:solidFill>
              <a:schemeClr val="bg1">
                <a:lumMod val="65000"/>
                <a:lumOff val="3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indent="-342900" algn="ctr">
              <a:lnSpc>
                <a:spcPct val="80000"/>
              </a:lnSpc>
              <a:spcBef>
                <a:spcPct val="20000"/>
              </a:spcBef>
            </a:pPr>
            <a:r>
              <a:rPr lang="en-US" sz="2600" dirty="0" smtClean="0"/>
              <a:t>All purchase decisions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5029202" y="2906645"/>
            <a:ext cx="3657600" cy="1188720"/>
          </a:xfrm>
          <a:prstGeom prst="round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chemeClr val="bg1">
                <a:lumMod val="65000"/>
                <a:lumOff val="3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indent="-342900" algn="ctr">
              <a:lnSpc>
                <a:spcPct val="80000"/>
              </a:lnSpc>
              <a:spcBef>
                <a:spcPct val="20000"/>
              </a:spcBef>
            </a:pPr>
            <a:r>
              <a:rPr lang="en-US" sz="2600" dirty="0" smtClean="0">
                <a:solidFill>
                  <a:schemeClr val="tx1"/>
                </a:solidFill>
              </a:rPr>
              <a:t>Available square footage of that </a:t>
            </a:r>
            <a:r>
              <a:rPr lang="en-US" sz="2600" b="1" dirty="0" smtClean="0">
                <a:solidFill>
                  <a:schemeClr val="bg2"/>
                </a:solidFill>
              </a:rPr>
              <a:t>type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5029200" y="4377027"/>
            <a:ext cx="3657600" cy="548640"/>
          </a:xfrm>
          <a:prstGeom prst="round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chemeClr val="bg1">
                <a:lumMod val="65000"/>
                <a:lumOff val="3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indent="-342900" algn="ctr">
              <a:lnSpc>
                <a:spcPct val="80000"/>
              </a:lnSpc>
              <a:spcBef>
                <a:spcPct val="20000"/>
              </a:spcBef>
            </a:pPr>
            <a:r>
              <a:rPr lang="en-US" sz="2600" b="1" dirty="0" smtClean="0">
                <a:solidFill>
                  <a:srgbClr val="FFFF00"/>
                </a:solidFill>
              </a:rPr>
              <a:t>Integer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343399" y="4068096"/>
            <a:ext cx="533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</a:t>
            </a:r>
            <a:endParaRPr lang="en-US" sz="6600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533400" y="5224045"/>
            <a:ext cx="3657600" cy="548640"/>
          </a:xfrm>
          <a:prstGeom prst="roundRect">
            <a:avLst/>
          </a:prstGeom>
          <a:solidFill>
            <a:schemeClr val="tx1">
              <a:lumMod val="85000"/>
            </a:schemeClr>
          </a:solidFill>
          <a:ln>
            <a:solidFill>
              <a:schemeClr val="bg1">
                <a:lumMod val="65000"/>
                <a:lumOff val="3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indent="-342900" algn="ctr">
              <a:lnSpc>
                <a:spcPct val="80000"/>
              </a:lnSpc>
              <a:spcBef>
                <a:spcPct val="20000"/>
              </a:spcBef>
            </a:pPr>
            <a:r>
              <a:rPr lang="en-US" sz="2600" dirty="0" smtClean="0"/>
              <a:t>Total cost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5029202" y="5224045"/>
            <a:ext cx="3657600" cy="548640"/>
          </a:xfrm>
          <a:prstGeom prst="round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chemeClr val="bg1">
                <a:lumMod val="65000"/>
                <a:lumOff val="3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indent="-342900" algn="ctr">
              <a:lnSpc>
                <a:spcPct val="80000"/>
              </a:lnSpc>
              <a:spcBef>
                <a:spcPct val="20000"/>
              </a:spcBef>
            </a:pPr>
            <a:r>
              <a:rPr lang="en-US" sz="2600" b="1" dirty="0" smtClean="0">
                <a:solidFill>
                  <a:srgbClr val="FFFF00"/>
                </a:solidFill>
              </a:rPr>
              <a:t>$100,000,000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343401" y="4876800"/>
            <a:ext cx="533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≤</a:t>
            </a:r>
            <a:endParaRPr lang="en-US" sz="6600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343400" y="1559004"/>
            <a:ext cx="533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≤</a:t>
            </a:r>
            <a:endParaRPr lang="en-US" sz="6600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43400" y="2895600"/>
            <a:ext cx="533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≤</a:t>
            </a:r>
            <a:endParaRPr lang="en-US" sz="6600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Methodology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</p:nvPr>
        </p:nvGraphicFramePr>
        <p:xfrm>
          <a:off x="4495800" y="1676400"/>
          <a:ext cx="4038600" cy="384442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19300"/>
                <a:gridCol w="2019300"/>
              </a:tblGrid>
              <a:tr h="41804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/>
                        <a:t>Financials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80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/>
                        <a:t>Budget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/>
                        <a:t> </a:t>
                      </a:r>
                      <a:r>
                        <a:rPr lang="en-US" sz="1800" u="none" strike="noStrike" dirty="0" smtClean="0"/>
                        <a:t>$100,000,000 </a:t>
                      </a:r>
                      <a:endParaRPr lang="en-US" sz="1800" b="1" i="0" u="none" strike="noStrike" dirty="0">
                        <a:solidFill>
                          <a:srgbClr val="00B05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1997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/>
                        <a:t> 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/>
                        <a:t> 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</a:tr>
              <a:tr h="4180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/>
                        <a:t>Revenue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/>
                        <a:t>$276,272,000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/>
                        <a:t> 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/>
                        <a:t> 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</a:tr>
              <a:tr h="4180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/>
                        <a:t>  Land Cost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/>
                        <a:t>$23,800,000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180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/>
                        <a:t>  Variable Cost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/>
                        <a:t>$73,000,000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180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/>
                        <a:t>Total Cost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/>
                        <a:t>$96,800,000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28414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u="none" strike="noStrike" dirty="0">
                          <a:solidFill>
                            <a:schemeClr val="bg1"/>
                          </a:solidFill>
                        </a:rPr>
                        <a:t> </a:t>
                      </a:r>
                      <a:endParaRPr lang="en-US" sz="20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u="none" strike="noStrike" dirty="0">
                          <a:solidFill>
                            <a:schemeClr val="bg1"/>
                          </a:solidFill>
                        </a:rPr>
                        <a:t> </a:t>
                      </a:r>
                      <a:endParaRPr lang="en-US" sz="20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</a:tr>
              <a:tr h="4180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u="none" strike="noStrike" dirty="0">
                          <a:solidFill>
                            <a:schemeClr val="bg1"/>
                          </a:solidFill>
                        </a:rPr>
                        <a:t>Profits</a:t>
                      </a:r>
                      <a:endParaRPr lang="en-US" sz="20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u="none" strike="noStrike" dirty="0">
                          <a:solidFill>
                            <a:schemeClr val="bg1"/>
                          </a:solidFill>
                        </a:rPr>
                        <a:t>$179,472,000</a:t>
                      </a:r>
                      <a:endParaRPr lang="en-US" sz="20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7" name="Left Brace 6"/>
          <p:cNvSpPr/>
          <p:nvPr/>
        </p:nvSpPr>
        <p:spPr>
          <a:xfrm>
            <a:off x="4129548" y="2839075"/>
            <a:ext cx="274320" cy="457200"/>
          </a:xfrm>
          <a:prstGeom prst="leftBrace">
            <a:avLst/>
          </a:prstGeom>
          <a:noFill/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Left Brace 7"/>
          <p:cNvSpPr/>
          <p:nvPr/>
        </p:nvSpPr>
        <p:spPr>
          <a:xfrm>
            <a:off x="4129548" y="3554371"/>
            <a:ext cx="274320" cy="822960"/>
          </a:xfrm>
          <a:prstGeom prst="leftBrace">
            <a:avLst/>
          </a:prstGeom>
          <a:noFill/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458075"/>
            <a:ext cx="3429000" cy="914400"/>
          </a:xfrm>
          <a:prstGeom prst="roundRect">
            <a:avLst/>
          </a:prstGeom>
          <a:solidFill>
            <a:schemeClr val="tx1">
              <a:lumMod val="85000"/>
            </a:schemeClr>
          </a:solidFill>
          <a:ln>
            <a:solidFill>
              <a:schemeClr val="bg1">
                <a:lumMod val="65000"/>
                <a:lumOff val="3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algn="ctr">
              <a:lnSpc>
                <a:spcPct val="80000"/>
              </a:lnSpc>
              <a:buNone/>
            </a:pPr>
            <a:r>
              <a:rPr lang="en-US" sz="2000" b="1" dirty="0" smtClean="0">
                <a:solidFill>
                  <a:schemeClr val="bg2"/>
                </a:solidFill>
              </a:rPr>
              <a:t>Revenue</a:t>
            </a:r>
            <a:r>
              <a:rPr lang="en-US" sz="2000" dirty="0" smtClean="0">
                <a:solidFill>
                  <a:schemeClr val="bg1"/>
                </a:solidFill>
              </a:rPr>
              <a:t>: Units purchased </a:t>
            </a:r>
            <a:r>
              <a:rPr lang="en-US" sz="2000" b="1" dirty="0" smtClean="0">
                <a:solidFill>
                  <a:schemeClr val="bg1"/>
                </a:solidFill>
              </a:rPr>
              <a:t>x</a:t>
            </a:r>
            <a:r>
              <a:rPr lang="en-US" sz="2000" dirty="0" smtClean="0">
                <a:solidFill>
                  <a:schemeClr val="bg1"/>
                </a:solidFill>
              </a:rPr>
              <a:t> max sq. ft. </a:t>
            </a:r>
            <a:r>
              <a:rPr lang="en-US" sz="2000" b="1" dirty="0" smtClean="0">
                <a:solidFill>
                  <a:schemeClr val="bg1"/>
                </a:solidFill>
              </a:rPr>
              <a:t>x</a:t>
            </a:r>
            <a:r>
              <a:rPr lang="en-US" sz="2000" dirty="0" smtClean="0">
                <a:solidFill>
                  <a:schemeClr val="bg1"/>
                </a:solidFill>
              </a:rPr>
              <a:t> selling price ($/</a:t>
            </a:r>
            <a:r>
              <a:rPr lang="en-US" sz="2000" dirty="0" err="1" smtClean="0">
                <a:solidFill>
                  <a:schemeClr val="bg1"/>
                </a:solidFill>
              </a:rPr>
              <a:t>sf</a:t>
            </a:r>
            <a:r>
              <a:rPr lang="en-US" sz="2000" dirty="0" smtClean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609600" y="3508651"/>
            <a:ext cx="3429000" cy="2073624"/>
          </a:xfrm>
          <a:prstGeom prst="roundRect">
            <a:avLst/>
          </a:prstGeom>
          <a:solidFill>
            <a:schemeClr val="tx1">
              <a:lumMod val="85000"/>
            </a:schemeClr>
          </a:solidFill>
          <a:ln>
            <a:solidFill>
              <a:schemeClr val="bg1">
                <a:lumMod val="65000"/>
                <a:lumOff val="3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indent="-342900" algn="ctr">
              <a:lnSpc>
                <a:spcPct val="80000"/>
              </a:lnSpc>
              <a:spcBef>
                <a:spcPct val="20000"/>
              </a:spcBef>
            </a:pPr>
            <a:r>
              <a:rPr lang="en-US" sz="2000" b="1" dirty="0" smtClean="0">
                <a:solidFill>
                  <a:schemeClr val="bg2"/>
                </a:solidFill>
              </a:rPr>
              <a:t>Land cost</a:t>
            </a:r>
            <a:r>
              <a:rPr lang="en-US" sz="2000" dirty="0" smtClean="0"/>
              <a:t>: Lot area </a:t>
            </a:r>
            <a:r>
              <a:rPr lang="en-US" sz="2000" b="1" dirty="0" smtClean="0">
                <a:solidFill>
                  <a:schemeClr val="bg1"/>
                </a:solidFill>
              </a:rPr>
              <a:t>x</a:t>
            </a:r>
            <a:r>
              <a:rPr lang="en-US" sz="2000" dirty="0" smtClean="0"/>
              <a:t> land cost </a:t>
            </a:r>
            <a:r>
              <a:rPr lang="en-US" sz="2000" b="1" dirty="0" smtClean="0">
                <a:solidFill>
                  <a:schemeClr val="bg1"/>
                </a:solidFill>
              </a:rPr>
              <a:t>x</a:t>
            </a:r>
            <a:r>
              <a:rPr lang="en-US" sz="2000" dirty="0" smtClean="0"/>
              <a:t> land purchase decision (1 or 0)</a:t>
            </a:r>
          </a:p>
          <a:p>
            <a:pPr indent="-342900" algn="ctr">
              <a:lnSpc>
                <a:spcPct val="80000"/>
              </a:lnSpc>
              <a:spcBef>
                <a:spcPct val="20000"/>
              </a:spcBef>
            </a:pPr>
            <a:r>
              <a:rPr lang="en-US" sz="2000" b="1" dirty="0" smtClean="0">
                <a:solidFill>
                  <a:schemeClr val="bg2"/>
                </a:solidFill>
              </a:rPr>
              <a:t>Variable cost</a:t>
            </a:r>
            <a:r>
              <a:rPr lang="en-US" sz="2000" dirty="0" smtClean="0"/>
              <a:t>: </a:t>
            </a:r>
            <a:r>
              <a:rPr lang="en-US" sz="2000" dirty="0" smtClean="0">
                <a:solidFill>
                  <a:schemeClr val="bg1"/>
                </a:solidFill>
              </a:rPr>
              <a:t>Units purchased </a:t>
            </a:r>
            <a:r>
              <a:rPr lang="en-US" sz="2000" b="1" dirty="0" smtClean="0">
                <a:solidFill>
                  <a:schemeClr val="bg1"/>
                </a:solidFill>
              </a:rPr>
              <a:t>x</a:t>
            </a:r>
            <a:r>
              <a:rPr lang="en-US" sz="2000" dirty="0" smtClean="0">
                <a:solidFill>
                  <a:schemeClr val="bg1"/>
                </a:solidFill>
              </a:rPr>
              <a:t> max sq. ft. </a:t>
            </a:r>
            <a:r>
              <a:rPr lang="en-US" sz="2000" b="1" dirty="0" smtClean="0">
                <a:solidFill>
                  <a:schemeClr val="bg1"/>
                </a:solidFill>
              </a:rPr>
              <a:t>x</a:t>
            </a:r>
            <a:r>
              <a:rPr lang="en-US" sz="2000" dirty="0" smtClean="0">
                <a:solidFill>
                  <a:schemeClr val="bg1"/>
                </a:solidFill>
              </a:rPr>
              <a:t> cost ($/</a:t>
            </a:r>
            <a:r>
              <a:rPr lang="en-US" sz="2000" dirty="0" err="1" smtClean="0">
                <a:solidFill>
                  <a:schemeClr val="bg1"/>
                </a:solidFill>
              </a:rPr>
              <a:t>sf</a:t>
            </a:r>
            <a:r>
              <a:rPr lang="en-US" sz="2000" dirty="0" smtClean="0">
                <a:solidFill>
                  <a:schemeClr val="bg1"/>
                </a:solidFill>
              </a:rPr>
              <a:t>)</a:t>
            </a:r>
            <a:r>
              <a:rPr lang="en-US" sz="20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9400" y="1371600"/>
            <a:ext cx="5994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1066800" y="1371600"/>
          <a:ext cx="3733800" cy="50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05400" y="1295400"/>
            <a:ext cx="2807586" cy="5405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4038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Budget of </a:t>
            </a:r>
            <a: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$100M </a:t>
            </a:r>
            <a:r>
              <a:rPr lang="en-US" dirty="0" smtClean="0"/>
              <a:t>to invest in commercial or residential properties</a:t>
            </a:r>
          </a:p>
          <a:p>
            <a:r>
              <a:rPr lang="en-US" dirty="0" smtClean="0"/>
              <a:t>Determine how to 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maximize profits </a:t>
            </a:r>
            <a:r>
              <a:rPr lang="en-US" dirty="0" smtClean="0"/>
              <a:t>deciding: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optimal number of buildings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type of buildings 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which neighborhoods in which to purchase</a:t>
            </a:r>
            <a:endParaRPr lang="en-US" dirty="0"/>
          </a:p>
        </p:txBody>
      </p:sp>
      <p:pic>
        <p:nvPicPr>
          <p:cNvPr id="10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15474" y="1828800"/>
            <a:ext cx="3718926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93098" y="1524000"/>
            <a:ext cx="234880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47800"/>
            <a:ext cx="45720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Identify </a:t>
            </a:r>
            <a: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key neighborhoods </a:t>
            </a:r>
            <a:r>
              <a:rPr lang="en-US" dirty="0" smtClean="0"/>
              <a:t>in New York to compare real estate opportunities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Financial District/</a:t>
            </a:r>
            <a:r>
              <a:rPr lang="en-US" dirty="0" err="1" smtClean="0"/>
              <a:t>Tribeca</a:t>
            </a:r>
            <a:endParaRPr lang="en-US" dirty="0" smtClean="0"/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Midtown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Upper East Side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Harlem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Brooklyn</a:t>
            </a:r>
          </a:p>
          <a:p>
            <a:pPr>
              <a:buNone/>
            </a:pPr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6248400" y="1371600"/>
            <a:ext cx="1484812" cy="4328160"/>
            <a:chOff x="6248400" y="1447800"/>
            <a:chExt cx="1484812" cy="4328160"/>
          </a:xfrm>
        </p:grpSpPr>
        <p:sp>
          <p:nvSpPr>
            <p:cNvPr id="15" name="5-Point Star 14"/>
            <p:cNvSpPr>
              <a:spLocks noChangeAspect="1"/>
            </p:cNvSpPr>
            <p:nvPr/>
          </p:nvSpPr>
          <p:spPr>
            <a:xfrm>
              <a:off x="6248400" y="1447800"/>
              <a:ext cx="418012" cy="365760"/>
            </a:xfrm>
            <a:prstGeom prst="star5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5-Point Star 15"/>
            <p:cNvSpPr>
              <a:spLocks noChangeAspect="1"/>
            </p:cNvSpPr>
            <p:nvPr/>
          </p:nvSpPr>
          <p:spPr>
            <a:xfrm>
              <a:off x="6324600" y="5181600"/>
              <a:ext cx="418012" cy="365760"/>
            </a:xfrm>
            <a:prstGeom prst="star5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5-Point Star 16"/>
            <p:cNvSpPr>
              <a:spLocks noChangeAspect="1"/>
            </p:cNvSpPr>
            <p:nvPr/>
          </p:nvSpPr>
          <p:spPr>
            <a:xfrm>
              <a:off x="6705600" y="2514600"/>
              <a:ext cx="418012" cy="365760"/>
            </a:xfrm>
            <a:prstGeom prst="star5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5-Point Star 17"/>
            <p:cNvSpPr>
              <a:spLocks noChangeAspect="1"/>
            </p:cNvSpPr>
            <p:nvPr/>
          </p:nvSpPr>
          <p:spPr>
            <a:xfrm>
              <a:off x="6324600" y="3352800"/>
              <a:ext cx="418012" cy="365760"/>
            </a:xfrm>
            <a:prstGeom prst="star5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5-Point Star 18"/>
            <p:cNvSpPr>
              <a:spLocks noChangeAspect="1"/>
            </p:cNvSpPr>
            <p:nvPr/>
          </p:nvSpPr>
          <p:spPr>
            <a:xfrm>
              <a:off x="7315200" y="5410200"/>
              <a:ext cx="418012" cy="365760"/>
            </a:xfrm>
            <a:prstGeom prst="star5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 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93098" y="1447800"/>
            <a:ext cx="234880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oup 6"/>
          <p:cNvGrpSpPr/>
          <p:nvPr/>
        </p:nvGrpSpPr>
        <p:grpSpPr>
          <a:xfrm>
            <a:off x="6324600" y="2362200"/>
            <a:ext cx="990600" cy="3200400"/>
            <a:chOff x="6324600" y="2514600"/>
            <a:chExt cx="990600" cy="3200400"/>
          </a:xfrm>
        </p:grpSpPr>
        <p:sp>
          <p:nvSpPr>
            <p:cNvPr id="9" name="8-Point Star 8"/>
            <p:cNvSpPr/>
            <p:nvPr/>
          </p:nvSpPr>
          <p:spPr>
            <a:xfrm>
              <a:off x="6324600" y="5181600"/>
              <a:ext cx="609600" cy="533400"/>
            </a:xfrm>
            <a:prstGeom prst="star8">
              <a:avLst/>
            </a:prstGeom>
            <a:solidFill>
              <a:srgbClr val="FFFF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3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0" name="8-Point Star 9"/>
            <p:cNvSpPr/>
            <p:nvPr/>
          </p:nvSpPr>
          <p:spPr>
            <a:xfrm>
              <a:off x="6705600" y="2514600"/>
              <a:ext cx="609600" cy="533400"/>
            </a:xfrm>
            <a:prstGeom prst="star8">
              <a:avLst/>
            </a:prstGeom>
            <a:solidFill>
              <a:srgbClr val="FFFF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10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47800"/>
            <a:ext cx="45720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Upper East Side</a:t>
            </a:r>
          </a:p>
          <a:p>
            <a:pPr lvl="1">
              <a:buClr>
                <a:schemeClr val="tx1"/>
              </a:buClr>
              <a:buFont typeface="Courier New" pitchFamily="49" charset="0"/>
              <a:buChar char="o"/>
            </a:pPr>
            <a:r>
              <a:rPr lang="en-US" sz="2200" b="1" dirty="0" smtClean="0">
                <a:solidFill>
                  <a:srgbClr val="FFFF00"/>
                </a:solidFill>
              </a:rPr>
              <a:t>2</a:t>
            </a:r>
            <a:r>
              <a:rPr lang="en-US" sz="2200" dirty="0" smtClean="0"/>
              <a:t> Offices</a:t>
            </a:r>
          </a:p>
          <a:p>
            <a:pPr lvl="1">
              <a:buClr>
                <a:schemeClr val="tx1"/>
              </a:buClr>
              <a:buFont typeface="Courier New" pitchFamily="49" charset="0"/>
              <a:buChar char="o"/>
            </a:pPr>
            <a:r>
              <a:rPr lang="en-US" sz="2200" b="1" dirty="0" smtClean="0">
                <a:solidFill>
                  <a:srgbClr val="FFFF00"/>
                </a:solidFill>
              </a:rPr>
              <a:t>1</a:t>
            </a:r>
            <a:r>
              <a:rPr lang="en-US" sz="2200" dirty="0" smtClean="0"/>
              <a:t> Luxury</a:t>
            </a:r>
          </a:p>
          <a:p>
            <a:pPr lvl="1">
              <a:buClr>
                <a:schemeClr val="tx1"/>
              </a:buClr>
              <a:buFont typeface="Courier New" pitchFamily="49" charset="0"/>
              <a:buChar char="o"/>
            </a:pPr>
            <a:r>
              <a:rPr lang="en-US" sz="2200" b="1" dirty="0" smtClean="0">
                <a:solidFill>
                  <a:srgbClr val="FFFF00"/>
                </a:solidFill>
              </a:rPr>
              <a:t>2</a:t>
            </a:r>
            <a:r>
              <a:rPr lang="en-US" sz="2200" dirty="0" smtClean="0"/>
              <a:t> Moderate</a:t>
            </a:r>
          </a:p>
          <a:p>
            <a:pPr lvl="1">
              <a:buClr>
                <a:schemeClr val="tx1"/>
              </a:buClr>
              <a:buFont typeface="Courier New" pitchFamily="49" charset="0"/>
              <a:buChar char="o"/>
            </a:pPr>
            <a:r>
              <a:rPr lang="en-US" sz="2200" b="1" dirty="0" smtClean="0">
                <a:solidFill>
                  <a:srgbClr val="FFFF00"/>
                </a:solidFill>
              </a:rPr>
              <a:t>5</a:t>
            </a:r>
            <a:r>
              <a:rPr lang="en-US" sz="2200" dirty="0" smtClean="0"/>
              <a:t> Low End</a:t>
            </a: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Financial/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Tribeca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buClr>
                <a:schemeClr val="tx1"/>
              </a:buClr>
              <a:buFont typeface="Courier New" pitchFamily="49" charset="0"/>
              <a:buChar char="o"/>
            </a:pPr>
            <a:r>
              <a:rPr lang="en-US" sz="2200" b="1" dirty="0" smtClean="0">
                <a:solidFill>
                  <a:srgbClr val="FFFF00"/>
                </a:solidFill>
              </a:rPr>
              <a:t>1</a:t>
            </a:r>
            <a:r>
              <a:rPr lang="en-US" sz="2200" dirty="0" smtClean="0"/>
              <a:t> Office</a:t>
            </a:r>
          </a:p>
          <a:p>
            <a:pPr lvl="1">
              <a:buClr>
                <a:schemeClr val="tx1"/>
              </a:buClr>
              <a:buFont typeface="Courier New" pitchFamily="49" charset="0"/>
              <a:buChar char="o"/>
            </a:pPr>
            <a:r>
              <a:rPr lang="en-US" sz="2200" b="1" dirty="0" smtClean="0">
                <a:solidFill>
                  <a:srgbClr val="FFFF00"/>
                </a:solidFill>
              </a:rPr>
              <a:t>1</a:t>
            </a:r>
            <a:r>
              <a:rPr lang="en-US" sz="2200" dirty="0" smtClean="0"/>
              <a:t> Moderate</a:t>
            </a:r>
          </a:p>
          <a:p>
            <a:pPr lvl="1">
              <a:buClr>
                <a:schemeClr val="tx1"/>
              </a:buClr>
              <a:buFont typeface="Courier New" pitchFamily="49" charset="0"/>
              <a:buChar char="o"/>
            </a:pPr>
            <a:r>
              <a:rPr lang="en-US" sz="2200" b="1" dirty="0" smtClean="0">
                <a:solidFill>
                  <a:srgbClr val="FFFF00"/>
                </a:solidFill>
              </a:rPr>
              <a:t>1</a:t>
            </a:r>
            <a:r>
              <a:rPr lang="en-US" sz="2200" dirty="0" smtClean="0"/>
              <a:t> Low End</a:t>
            </a: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not purchase any real estate in Midtown, Harlem or Brooklyn!</a:t>
            </a: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Total profit: </a:t>
            </a:r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$179,472,000</a:t>
            </a:r>
            <a:endParaRPr 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828801"/>
            <a:ext cx="3657600" cy="2438399"/>
          </a:xfrm>
          <a:prstGeom prst="roundRect">
            <a:avLst/>
          </a:prstGeom>
          <a:solidFill>
            <a:schemeClr val="tx1">
              <a:lumMod val="85000"/>
            </a:schemeClr>
          </a:solidFill>
          <a:ln>
            <a:solidFill>
              <a:schemeClr val="bg1">
                <a:lumMod val="65000"/>
                <a:lumOff val="3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en-US" dirty="0" smtClean="0"/>
              <a:t>Neighborhoods </a:t>
            </a:r>
            <a:r>
              <a:rPr lang="en-US" sz="3000" b="1" dirty="0" smtClean="0">
                <a:solidFill>
                  <a:schemeClr val="bg2"/>
                </a:solidFill>
              </a:rPr>
              <a:t>(5)</a:t>
            </a:r>
            <a:endParaRPr lang="en-US" b="1" dirty="0" smtClean="0">
              <a:solidFill>
                <a:schemeClr val="bg2"/>
              </a:solidFill>
            </a:endParaRP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Upper East Side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Financial/</a:t>
            </a:r>
            <a:r>
              <a:rPr lang="en-US" dirty="0" err="1" smtClean="0"/>
              <a:t>Tribeca</a:t>
            </a:r>
            <a:endParaRPr lang="en-US" dirty="0" smtClean="0"/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Midtown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Brooklyn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Harlem	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828801"/>
            <a:ext cx="3657600" cy="2438399"/>
          </a:xfrm>
          <a:prstGeom prst="roundRect">
            <a:avLst/>
          </a:prstGeom>
          <a:solidFill>
            <a:schemeClr val="tx1">
              <a:lumMod val="85000"/>
            </a:schemeClr>
          </a:solidFill>
          <a:ln>
            <a:solidFill>
              <a:schemeClr val="bg1">
                <a:lumMod val="65000"/>
                <a:lumOff val="3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en-US" dirty="0" smtClean="0"/>
              <a:t>Type of building </a:t>
            </a:r>
            <a:r>
              <a:rPr lang="en-US" sz="3000" b="1" dirty="0" smtClean="0">
                <a:solidFill>
                  <a:schemeClr val="bg2"/>
                </a:solidFill>
              </a:rPr>
              <a:t>(4)</a:t>
            </a:r>
            <a:endParaRPr lang="en-US" b="1" dirty="0" smtClean="0">
              <a:solidFill>
                <a:schemeClr val="bg2"/>
              </a:solidFill>
            </a:endParaRP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Office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Luxury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Moderate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Low End </a:t>
            </a:r>
            <a:endParaRPr lang="en-US" dirty="0"/>
          </a:p>
        </p:txBody>
      </p:sp>
      <p:sp>
        <p:nvSpPr>
          <p:cNvPr id="5" name="Cross 4"/>
          <p:cNvSpPr/>
          <p:nvPr/>
        </p:nvSpPr>
        <p:spPr>
          <a:xfrm rot="2700000">
            <a:off x="4075579" y="2703979"/>
            <a:ext cx="914400" cy="914400"/>
          </a:xfrm>
          <a:prstGeom prst="plus">
            <a:avLst>
              <a:gd name="adj" fmla="val 41129"/>
            </a:avLst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4724400"/>
            <a:ext cx="8229600" cy="914400"/>
          </a:xfrm>
          <a:prstGeom prst="roundRect">
            <a:avLst/>
          </a:prstGeom>
          <a:solidFill>
            <a:schemeClr val="tx1">
              <a:lumMod val="85000"/>
            </a:schemeClr>
          </a:solidFill>
          <a:ln w="25400" cap="flat" cmpd="sng" algn="ctr">
            <a:solidFill>
              <a:schemeClr val="bg1">
                <a:lumMod val="65000"/>
                <a:lumOff val="35000"/>
              </a:scheme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(20) </a:t>
            </a:r>
            <a:r>
              <a:rPr kumimoji="0" lang="en-US" sz="370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Total</a:t>
            </a:r>
            <a:r>
              <a:rPr kumimoji="0" lang="en-US" sz="370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Decisions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00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How many buildings of each </a:t>
            </a:r>
            <a:r>
              <a:rPr kumimoji="0" lang="en-US" sz="3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type</a:t>
            </a:r>
            <a:r>
              <a:rPr kumimoji="0" lang="en-US" sz="300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 purchase in each </a:t>
            </a:r>
            <a:r>
              <a:rPr kumimoji="0" lang="en-US" sz="3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neighborhood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Inputs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2389212" y="2477453"/>
            <a:ext cx="2604897" cy="904646"/>
          </a:xfrm>
          <a:prstGeom prst="ellipse">
            <a:avLst/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Down Arrow 7"/>
          <p:cNvSpPr/>
          <p:nvPr/>
        </p:nvSpPr>
        <p:spPr>
          <a:xfrm>
            <a:off x="4144804" y="5391912"/>
            <a:ext cx="854392" cy="475488"/>
          </a:xfrm>
          <a:prstGeom prst="downArrow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Freeform 8"/>
          <p:cNvSpPr/>
          <p:nvPr/>
        </p:nvSpPr>
        <p:spPr>
          <a:xfrm>
            <a:off x="3368040" y="5947410"/>
            <a:ext cx="2423160" cy="605790"/>
          </a:xfrm>
          <a:custGeom>
            <a:avLst/>
            <a:gdLst>
              <a:gd name="connsiteX0" fmla="*/ 0 w 2423160"/>
              <a:gd name="connsiteY0" fmla="*/ 0 h 605790"/>
              <a:gd name="connsiteX1" fmla="*/ 2423160 w 2423160"/>
              <a:gd name="connsiteY1" fmla="*/ 0 h 605790"/>
              <a:gd name="connsiteX2" fmla="*/ 2423160 w 2423160"/>
              <a:gd name="connsiteY2" fmla="*/ 605790 h 605790"/>
              <a:gd name="connsiteX3" fmla="*/ 0 w 2423160"/>
              <a:gd name="connsiteY3" fmla="*/ 605790 h 605790"/>
              <a:gd name="connsiteX4" fmla="*/ 0 w 2423160"/>
              <a:gd name="connsiteY4" fmla="*/ 0 h 605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23160" h="605790">
                <a:moveTo>
                  <a:pt x="0" y="0"/>
                </a:moveTo>
                <a:lnTo>
                  <a:pt x="2423160" y="0"/>
                </a:lnTo>
                <a:lnTo>
                  <a:pt x="2423160" y="605790"/>
                </a:lnTo>
                <a:lnTo>
                  <a:pt x="0" y="60579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9352" tIns="149352" rIns="149352" bIns="149352" numCol="1" spcCol="1270" anchor="ctr" anchorCtr="0">
            <a:noAutofit/>
          </a:bodyPr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4000" kern="1200" dirty="0" smtClean="0"/>
              <a:t>$</a:t>
            </a:r>
            <a:endParaRPr lang="en-US" sz="2100" kern="1200" dirty="0" smtClean="0"/>
          </a:p>
        </p:txBody>
      </p:sp>
      <p:sp>
        <p:nvSpPr>
          <p:cNvPr id="10" name="Freeform 9"/>
          <p:cNvSpPr/>
          <p:nvPr/>
        </p:nvSpPr>
        <p:spPr>
          <a:xfrm>
            <a:off x="4034256" y="3810000"/>
            <a:ext cx="1371600" cy="1371600"/>
          </a:xfrm>
          <a:custGeom>
            <a:avLst/>
            <a:gdLst>
              <a:gd name="connsiteX0" fmla="*/ 0 w 908685"/>
              <a:gd name="connsiteY0" fmla="*/ 454343 h 908685"/>
              <a:gd name="connsiteX1" fmla="*/ 133074 w 908685"/>
              <a:gd name="connsiteY1" fmla="*/ 133074 h 908685"/>
              <a:gd name="connsiteX2" fmla="*/ 454343 w 908685"/>
              <a:gd name="connsiteY2" fmla="*/ 0 h 908685"/>
              <a:gd name="connsiteX3" fmla="*/ 775612 w 908685"/>
              <a:gd name="connsiteY3" fmla="*/ 133074 h 908685"/>
              <a:gd name="connsiteX4" fmla="*/ 908686 w 908685"/>
              <a:gd name="connsiteY4" fmla="*/ 454343 h 908685"/>
              <a:gd name="connsiteX5" fmla="*/ 775612 w 908685"/>
              <a:gd name="connsiteY5" fmla="*/ 775612 h 908685"/>
              <a:gd name="connsiteX6" fmla="*/ 454343 w 908685"/>
              <a:gd name="connsiteY6" fmla="*/ 908686 h 908685"/>
              <a:gd name="connsiteX7" fmla="*/ 133074 w 908685"/>
              <a:gd name="connsiteY7" fmla="*/ 775612 h 908685"/>
              <a:gd name="connsiteX8" fmla="*/ 0 w 908685"/>
              <a:gd name="connsiteY8" fmla="*/ 454343 h 908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8685" h="908685">
                <a:moveTo>
                  <a:pt x="0" y="454343"/>
                </a:moveTo>
                <a:cubicBezTo>
                  <a:pt x="0" y="333844"/>
                  <a:pt x="47868" y="218280"/>
                  <a:pt x="133074" y="133074"/>
                </a:cubicBezTo>
                <a:cubicBezTo>
                  <a:pt x="218280" y="47868"/>
                  <a:pt x="333844" y="0"/>
                  <a:pt x="454343" y="0"/>
                </a:cubicBezTo>
                <a:cubicBezTo>
                  <a:pt x="574842" y="0"/>
                  <a:pt x="690406" y="47868"/>
                  <a:pt x="775612" y="133074"/>
                </a:cubicBezTo>
                <a:cubicBezTo>
                  <a:pt x="860818" y="218280"/>
                  <a:pt x="908686" y="333844"/>
                  <a:pt x="908686" y="454343"/>
                </a:cubicBezTo>
                <a:cubicBezTo>
                  <a:pt x="908686" y="574842"/>
                  <a:pt x="860818" y="690406"/>
                  <a:pt x="775612" y="775612"/>
                </a:cubicBezTo>
                <a:cubicBezTo>
                  <a:pt x="690406" y="860818"/>
                  <a:pt x="574842" y="908686"/>
                  <a:pt x="454343" y="908686"/>
                </a:cubicBezTo>
                <a:cubicBezTo>
                  <a:pt x="333844" y="908686"/>
                  <a:pt x="218280" y="860818"/>
                  <a:pt x="133074" y="775612"/>
                </a:cubicBezTo>
                <a:cubicBezTo>
                  <a:pt x="47868" y="690406"/>
                  <a:pt x="0" y="574842"/>
                  <a:pt x="0" y="454343"/>
                </a:cubicBez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5774" tIns="145774" rIns="145774" bIns="145774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 smtClean="0"/>
              <a:t>Maximum lot size areas</a:t>
            </a:r>
          </a:p>
        </p:txBody>
      </p:sp>
      <p:sp>
        <p:nvSpPr>
          <p:cNvPr id="11" name="Freeform 10"/>
          <p:cNvSpPr/>
          <p:nvPr/>
        </p:nvSpPr>
        <p:spPr>
          <a:xfrm>
            <a:off x="2743200" y="3124200"/>
            <a:ext cx="1371600" cy="1371600"/>
          </a:xfrm>
          <a:custGeom>
            <a:avLst/>
            <a:gdLst>
              <a:gd name="connsiteX0" fmla="*/ 0 w 908685"/>
              <a:gd name="connsiteY0" fmla="*/ 454343 h 908685"/>
              <a:gd name="connsiteX1" fmla="*/ 133074 w 908685"/>
              <a:gd name="connsiteY1" fmla="*/ 133074 h 908685"/>
              <a:gd name="connsiteX2" fmla="*/ 454343 w 908685"/>
              <a:gd name="connsiteY2" fmla="*/ 0 h 908685"/>
              <a:gd name="connsiteX3" fmla="*/ 775612 w 908685"/>
              <a:gd name="connsiteY3" fmla="*/ 133074 h 908685"/>
              <a:gd name="connsiteX4" fmla="*/ 908686 w 908685"/>
              <a:gd name="connsiteY4" fmla="*/ 454343 h 908685"/>
              <a:gd name="connsiteX5" fmla="*/ 775612 w 908685"/>
              <a:gd name="connsiteY5" fmla="*/ 775612 h 908685"/>
              <a:gd name="connsiteX6" fmla="*/ 454343 w 908685"/>
              <a:gd name="connsiteY6" fmla="*/ 908686 h 908685"/>
              <a:gd name="connsiteX7" fmla="*/ 133074 w 908685"/>
              <a:gd name="connsiteY7" fmla="*/ 775612 h 908685"/>
              <a:gd name="connsiteX8" fmla="*/ 0 w 908685"/>
              <a:gd name="connsiteY8" fmla="*/ 454343 h 908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8685" h="908685">
                <a:moveTo>
                  <a:pt x="0" y="454343"/>
                </a:moveTo>
                <a:cubicBezTo>
                  <a:pt x="0" y="333844"/>
                  <a:pt x="47868" y="218280"/>
                  <a:pt x="133074" y="133074"/>
                </a:cubicBezTo>
                <a:cubicBezTo>
                  <a:pt x="218280" y="47868"/>
                  <a:pt x="333844" y="0"/>
                  <a:pt x="454343" y="0"/>
                </a:cubicBezTo>
                <a:cubicBezTo>
                  <a:pt x="574842" y="0"/>
                  <a:pt x="690406" y="47868"/>
                  <a:pt x="775612" y="133074"/>
                </a:cubicBezTo>
                <a:cubicBezTo>
                  <a:pt x="860818" y="218280"/>
                  <a:pt x="908686" y="333844"/>
                  <a:pt x="908686" y="454343"/>
                </a:cubicBezTo>
                <a:cubicBezTo>
                  <a:pt x="908686" y="574842"/>
                  <a:pt x="860818" y="690406"/>
                  <a:pt x="775612" y="775612"/>
                </a:cubicBezTo>
                <a:cubicBezTo>
                  <a:pt x="690406" y="860818"/>
                  <a:pt x="574842" y="908686"/>
                  <a:pt x="454343" y="908686"/>
                </a:cubicBezTo>
                <a:cubicBezTo>
                  <a:pt x="333844" y="908686"/>
                  <a:pt x="218280" y="860818"/>
                  <a:pt x="133074" y="775612"/>
                </a:cubicBezTo>
                <a:cubicBezTo>
                  <a:pt x="47868" y="690406"/>
                  <a:pt x="0" y="574842"/>
                  <a:pt x="0" y="454343"/>
                </a:cubicBez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5774" tIns="145774" rIns="145774" bIns="145774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 smtClean="0"/>
              <a:t>Land and building costs per square foot</a:t>
            </a:r>
          </a:p>
        </p:txBody>
      </p:sp>
      <p:sp>
        <p:nvSpPr>
          <p:cNvPr id="12" name="Freeform 11"/>
          <p:cNvSpPr/>
          <p:nvPr/>
        </p:nvSpPr>
        <p:spPr>
          <a:xfrm>
            <a:off x="5486400" y="2743200"/>
            <a:ext cx="1371600" cy="1371600"/>
          </a:xfrm>
          <a:custGeom>
            <a:avLst/>
            <a:gdLst>
              <a:gd name="connsiteX0" fmla="*/ 0 w 908685"/>
              <a:gd name="connsiteY0" fmla="*/ 454343 h 908685"/>
              <a:gd name="connsiteX1" fmla="*/ 133074 w 908685"/>
              <a:gd name="connsiteY1" fmla="*/ 133074 h 908685"/>
              <a:gd name="connsiteX2" fmla="*/ 454343 w 908685"/>
              <a:gd name="connsiteY2" fmla="*/ 0 h 908685"/>
              <a:gd name="connsiteX3" fmla="*/ 775612 w 908685"/>
              <a:gd name="connsiteY3" fmla="*/ 133074 h 908685"/>
              <a:gd name="connsiteX4" fmla="*/ 908686 w 908685"/>
              <a:gd name="connsiteY4" fmla="*/ 454343 h 908685"/>
              <a:gd name="connsiteX5" fmla="*/ 775612 w 908685"/>
              <a:gd name="connsiteY5" fmla="*/ 775612 h 908685"/>
              <a:gd name="connsiteX6" fmla="*/ 454343 w 908685"/>
              <a:gd name="connsiteY6" fmla="*/ 908686 h 908685"/>
              <a:gd name="connsiteX7" fmla="*/ 133074 w 908685"/>
              <a:gd name="connsiteY7" fmla="*/ 775612 h 908685"/>
              <a:gd name="connsiteX8" fmla="*/ 0 w 908685"/>
              <a:gd name="connsiteY8" fmla="*/ 454343 h 908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8685" h="908685">
                <a:moveTo>
                  <a:pt x="0" y="454343"/>
                </a:moveTo>
                <a:cubicBezTo>
                  <a:pt x="0" y="333844"/>
                  <a:pt x="47868" y="218280"/>
                  <a:pt x="133074" y="133074"/>
                </a:cubicBezTo>
                <a:cubicBezTo>
                  <a:pt x="218280" y="47868"/>
                  <a:pt x="333844" y="0"/>
                  <a:pt x="454343" y="0"/>
                </a:cubicBezTo>
                <a:cubicBezTo>
                  <a:pt x="574842" y="0"/>
                  <a:pt x="690406" y="47868"/>
                  <a:pt x="775612" y="133074"/>
                </a:cubicBezTo>
                <a:cubicBezTo>
                  <a:pt x="860818" y="218280"/>
                  <a:pt x="908686" y="333844"/>
                  <a:pt x="908686" y="454343"/>
                </a:cubicBezTo>
                <a:cubicBezTo>
                  <a:pt x="908686" y="574842"/>
                  <a:pt x="860818" y="690406"/>
                  <a:pt x="775612" y="775612"/>
                </a:cubicBezTo>
                <a:cubicBezTo>
                  <a:pt x="690406" y="860818"/>
                  <a:pt x="574842" y="908686"/>
                  <a:pt x="454343" y="908686"/>
                </a:cubicBezTo>
                <a:cubicBezTo>
                  <a:pt x="333844" y="908686"/>
                  <a:pt x="218280" y="860818"/>
                  <a:pt x="133074" y="775612"/>
                </a:cubicBezTo>
                <a:cubicBezTo>
                  <a:pt x="47868" y="690406"/>
                  <a:pt x="0" y="574842"/>
                  <a:pt x="0" y="454343"/>
                </a:cubicBez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5774" tIns="145774" rIns="145774" bIns="145774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 smtClean="0"/>
              <a:t>Selling price per square foot</a:t>
            </a:r>
            <a:endParaRPr lang="en-US" sz="1600" kern="1200" dirty="0"/>
          </a:p>
        </p:txBody>
      </p:sp>
      <p:sp>
        <p:nvSpPr>
          <p:cNvPr id="13" name="Shape 12"/>
          <p:cNvSpPr/>
          <p:nvPr/>
        </p:nvSpPr>
        <p:spPr>
          <a:xfrm>
            <a:off x="1256347" y="2286000"/>
            <a:ext cx="6631306" cy="2967609"/>
          </a:xfrm>
          <a:prstGeom prst="funnel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4" name="Freeform 13"/>
          <p:cNvSpPr/>
          <p:nvPr/>
        </p:nvSpPr>
        <p:spPr>
          <a:xfrm>
            <a:off x="3991896" y="2209800"/>
            <a:ext cx="1371600" cy="1371600"/>
          </a:xfrm>
          <a:custGeom>
            <a:avLst/>
            <a:gdLst>
              <a:gd name="connsiteX0" fmla="*/ 0 w 908685"/>
              <a:gd name="connsiteY0" fmla="*/ 454343 h 908685"/>
              <a:gd name="connsiteX1" fmla="*/ 133074 w 908685"/>
              <a:gd name="connsiteY1" fmla="*/ 133074 h 908685"/>
              <a:gd name="connsiteX2" fmla="*/ 454343 w 908685"/>
              <a:gd name="connsiteY2" fmla="*/ 0 h 908685"/>
              <a:gd name="connsiteX3" fmla="*/ 775612 w 908685"/>
              <a:gd name="connsiteY3" fmla="*/ 133074 h 908685"/>
              <a:gd name="connsiteX4" fmla="*/ 908686 w 908685"/>
              <a:gd name="connsiteY4" fmla="*/ 454343 h 908685"/>
              <a:gd name="connsiteX5" fmla="*/ 775612 w 908685"/>
              <a:gd name="connsiteY5" fmla="*/ 775612 h 908685"/>
              <a:gd name="connsiteX6" fmla="*/ 454343 w 908685"/>
              <a:gd name="connsiteY6" fmla="*/ 908686 h 908685"/>
              <a:gd name="connsiteX7" fmla="*/ 133074 w 908685"/>
              <a:gd name="connsiteY7" fmla="*/ 775612 h 908685"/>
              <a:gd name="connsiteX8" fmla="*/ 0 w 908685"/>
              <a:gd name="connsiteY8" fmla="*/ 454343 h 908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8685" h="908685">
                <a:moveTo>
                  <a:pt x="0" y="454343"/>
                </a:moveTo>
                <a:cubicBezTo>
                  <a:pt x="0" y="333844"/>
                  <a:pt x="47868" y="218280"/>
                  <a:pt x="133074" y="133074"/>
                </a:cubicBezTo>
                <a:cubicBezTo>
                  <a:pt x="218280" y="47868"/>
                  <a:pt x="333844" y="0"/>
                  <a:pt x="454343" y="0"/>
                </a:cubicBezTo>
                <a:cubicBezTo>
                  <a:pt x="574842" y="0"/>
                  <a:pt x="690406" y="47868"/>
                  <a:pt x="775612" y="133074"/>
                </a:cubicBezTo>
                <a:cubicBezTo>
                  <a:pt x="860818" y="218280"/>
                  <a:pt x="908686" y="333844"/>
                  <a:pt x="908686" y="454343"/>
                </a:cubicBezTo>
                <a:cubicBezTo>
                  <a:pt x="908686" y="574842"/>
                  <a:pt x="860818" y="690406"/>
                  <a:pt x="775612" y="775612"/>
                </a:cubicBezTo>
                <a:cubicBezTo>
                  <a:pt x="690406" y="860818"/>
                  <a:pt x="574842" y="908686"/>
                  <a:pt x="454343" y="908686"/>
                </a:cubicBezTo>
                <a:cubicBezTo>
                  <a:pt x="333844" y="908686"/>
                  <a:pt x="218280" y="860818"/>
                  <a:pt x="133074" y="775612"/>
                </a:cubicBezTo>
                <a:cubicBezTo>
                  <a:pt x="47868" y="690406"/>
                  <a:pt x="0" y="574842"/>
                  <a:pt x="0" y="454343"/>
                </a:cubicBez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5774" tIns="145774" rIns="145774" bIns="145774" numCol="1" spcCol="1270" anchor="ctr" anchorCtr="0">
            <a:noAutofit/>
          </a:bodyPr>
          <a:lstStyle/>
          <a:p>
            <a:pPr algn="ctr"/>
            <a:r>
              <a:rPr lang="en-US" sz="1600" dirty="0" smtClean="0"/>
              <a:t>Building height restrictions</a:t>
            </a:r>
          </a:p>
        </p:txBody>
      </p:sp>
      <p:sp>
        <p:nvSpPr>
          <p:cNvPr id="15" name="Freeform 14"/>
          <p:cNvSpPr/>
          <p:nvPr/>
        </p:nvSpPr>
        <p:spPr>
          <a:xfrm>
            <a:off x="2667000" y="1676400"/>
            <a:ext cx="1371600" cy="1371600"/>
          </a:xfrm>
          <a:custGeom>
            <a:avLst/>
            <a:gdLst>
              <a:gd name="connsiteX0" fmla="*/ 0 w 908685"/>
              <a:gd name="connsiteY0" fmla="*/ 454343 h 908685"/>
              <a:gd name="connsiteX1" fmla="*/ 133074 w 908685"/>
              <a:gd name="connsiteY1" fmla="*/ 133074 h 908685"/>
              <a:gd name="connsiteX2" fmla="*/ 454343 w 908685"/>
              <a:gd name="connsiteY2" fmla="*/ 0 h 908685"/>
              <a:gd name="connsiteX3" fmla="*/ 775612 w 908685"/>
              <a:gd name="connsiteY3" fmla="*/ 133074 h 908685"/>
              <a:gd name="connsiteX4" fmla="*/ 908686 w 908685"/>
              <a:gd name="connsiteY4" fmla="*/ 454343 h 908685"/>
              <a:gd name="connsiteX5" fmla="*/ 775612 w 908685"/>
              <a:gd name="connsiteY5" fmla="*/ 775612 h 908685"/>
              <a:gd name="connsiteX6" fmla="*/ 454343 w 908685"/>
              <a:gd name="connsiteY6" fmla="*/ 908686 h 908685"/>
              <a:gd name="connsiteX7" fmla="*/ 133074 w 908685"/>
              <a:gd name="connsiteY7" fmla="*/ 775612 h 908685"/>
              <a:gd name="connsiteX8" fmla="*/ 0 w 908685"/>
              <a:gd name="connsiteY8" fmla="*/ 454343 h 908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8685" h="908685">
                <a:moveTo>
                  <a:pt x="0" y="454343"/>
                </a:moveTo>
                <a:cubicBezTo>
                  <a:pt x="0" y="333844"/>
                  <a:pt x="47868" y="218280"/>
                  <a:pt x="133074" y="133074"/>
                </a:cubicBezTo>
                <a:cubicBezTo>
                  <a:pt x="218280" y="47868"/>
                  <a:pt x="333844" y="0"/>
                  <a:pt x="454343" y="0"/>
                </a:cubicBezTo>
                <a:cubicBezTo>
                  <a:pt x="574842" y="0"/>
                  <a:pt x="690406" y="47868"/>
                  <a:pt x="775612" y="133074"/>
                </a:cubicBezTo>
                <a:cubicBezTo>
                  <a:pt x="860818" y="218280"/>
                  <a:pt x="908686" y="333844"/>
                  <a:pt x="908686" y="454343"/>
                </a:cubicBezTo>
                <a:cubicBezTo>
                  <a:pt x="908686" y="574842"/>
                  <a:pt x="860818" y="690406"/>
                  <a:pt x="775612" y="775612"/>
                </a:cubicBezTo>
                <a:cubicBezTo>
                  <a:pt x="690406" y="860818"/>
                  <a:pt x="574842" y="908686"/>
                  <a:pt x="454343" y="908686"/>
                </a:cubicBezTo>
                <a:cubicBezTo>
                  <a:pt x="333844" y="908686"/>
                  <a:pt x="218280" y="860818"/>
                  <a:pt x="133074" y="775612"/>
                </a:cubicBezTo>
                <a:cubicBezTo>
                  <a:pt x="47868" y="690406"/>
                  <a:pt x="0" y="574842"/>
                  <a:pt x="0" y="454343"/>
                </a:cubicBez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5774" tIns="145774" rIns="145774" bIns="145774" numCol="1" spcCol="1270" anchor="ctr" anchorCtr="0">
            <a:noAutofit/>
          </a:bodyPr>
          <a:lstStyle/>
          <a:p>
            <a:pPr algn="ctr"/>
            <a:r>
              <a:rPr lang="en-US" sz="1600" dirty="0" smtClean="0"/>
              <a:t>Maximum square footage per floor</a:t>
            </a:r>
          </a:p>
        </p:txBody>
      </p:sp>
      <p:sp>
        <p:nvSpPr>
          <p:cNvPr id="16" name="Freeform 15"/>
          <p:cNvSpPr/>
          <p:nvPr/>
        </p:nvSpPr>
        <p:spPr>
          <a:xfrm>
            <a:off x="5181600" y="1295400"/>
            <a:ext cx="1371600" cy="1371600"/>
          </a:xfrm>
          <a:custGeom>
            <a:avLst/>
            <a:gdLst>
              <a:gd name="connsiteX0" fmla="*/ 0 w 908685"/>
              <a:gd name="connsiteY0" fmla="*/ 454343 h 908685"/>
              <a:gd name="connsiteX1" fmla="*/ 133074 w 908685"/>
              <a:gd name="connsiteY1" fmla="*/ 133074 h 908685"/>
              <a:gd name="connsiteX2" fmla="*/ 454343 w 908685"/>
              <a:gd name="connsiteY2" fmla="*/ 0 h 908685"/>
              <a:gd name="connsiteX3" fmla="*/ 775612 w 908685"/>
              <a:gd name="connsiteY3" fmla="*/ 133074 h 908685"/>
              <a:gd name="connsiteX4" fmla="*/ 908686 w 908685"/>
              <a:gd name="connsiteY4" fmla="*/ 454343 h 908685"/>
              <a:gd name="connsiteX5" fmla="*/ 775612 w 908685"/>
              <a:gd name="connsiteY5" fmla="*/ 775612 h 908685"/>
              <a:gd name="connsiteX6" fmla="*/ 454343 w 908685"/>
              <a:gd name="connsiteY6" fmla="*/ 908686 h 908685"/>
              <a:gd name="connsiteX7" fmla="*/ 133074 w 908685"/>
              <a:gd name="connsiteY7" fmla="*/ 775612 h 908685"/>
              <a:gd name="connsiteX8" fmla="*/ 0 w 908685"/>
              <a:gd name="connsiteY8" fmla="*/ 454343 h 908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8685" h="908685">
                <a:moveTo>
                  <a:pt x="0" y="454343"/>
                </a:moveTo>
                <a:cubicBezTo>
                  <a:pt x="0" y="333844"/>
                  <a:pt x="47868" y="218280"/>
                  <a:pt x="133074" y="133074"/>
                </a:cubicBezTo>
                <a:cubicBezTo>
                  <a:pt x="218280" y="47868"/>
                  <a:pt x="333844" y="0"/>
                  <a:pt x="454343" y="0"/>
                </a:cubicBezTo>
                <a:cubicBezTo>
                  <a:pt x="574842" y="0"/>
                  <a:pt x="690406" y="47868"/>
                  <a:pt x="775612" y="133074"/>
                </a:cubicBezTo>
                <a:cubicBezTo>
                  <a:pt x="860818" y="218280"/>
                  <a:pt x="908686" y="333844"/>
                  <a:pt x="908686" y="454343"/>
                </a:cubicBezTo>
                <a:cubicBezTo>
                  <a:pt x="908686" y="574842"/>
                  <a:pt x="860818" y="690406"/>
                  <a:pt x="775612" y="775612"/>
                </a:cubicBezTo>
                <a:cubicBezTo>
                  <a:pt x="690406" y="860818"/>
                  <a:pt x="574842" y="908686"/>
                  <a:pt x="454343" y="908686"/>
                </a:cubicBezTo>
                <a:cubicBezTo>
                  <a:pt x="333844" y="908686"/>
                  <a:pt x="218280" y="860818"/>
                  <a:pt x="133074" y="775612"/>
                </a:cubicBezTo>
                <a:cubicBezTo>
                  <a:pt x="47868" y="690406"/>
                  <a:pt x="0" y="574842"/>
                  <a:pt x="0" y="454343"/>
                </a:cubicBez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5774" tIns="145774" rIns="145774" bIns="145774" numCol="1" spcCol="1270" anchor="ctr" anchorCtr="0">
            <a:noAutofit/>
          </a:bodyPr>
          <a:lstStyle/>
          <a:p>
            <a:pPr algn="ctr"/>
            <a:r>
              <a:rPr lang="en-US" sz="1600" dirty="0" smtClean="0"/>
              <a:t>Rates of absorption and demand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4" grpId="0" animBg="1"/>
      <p:bldP spid="15" grpId="1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Assumptions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</p:nvPr>
        </p:nvGraphicFramePr>
        <p:xfrm>
          <a:off x="457200" y="1066800"/>
          <a:ext cx="822960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Assumptions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</p:nvPr>
        </p:nvGraphicFramePr>
        <p:xfrm>
          <a:off x="457200" y="1066800"/>
          <a:ext cx="822960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289</TotalTime>
  <Words>360</Words>
  <Application>Microsoft Office PowerPoint</Application>
  <PresentationFormat>On-screen Show (4:3)</PresentationFormat>
  <Paragraphs>126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Investing in NYC Real Estate</vt:lpstr>
      <vt:lpstr>Agenda</vt:lpstr>
      <vt:lpstr>Problem Definition</vt:lpstr>
      <vt:lpstr>Project Background</vt:lpstr>
      <vt:lpstr>Recommendations </vt:lpstr>
      <vt:lpstr>Decision Variables</vt:lpstr>
      <vt:lpstr>Key Inputs</vt:lpstr>
      <vt:lpstr>Assumptions</vt:lpstr>
      <vt:lpstr>Assumptions</vt:lpstr>
      <vt:lpstr>Assumptions</vt:lpstr>
      <vt:lpstr>Constraints</vt:lpstr>
      <vt:lpstr>Solution Methodology</vt:lpstr>
      <vt:lpstr>Questions?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Investing in Real Estate</dc:title>
  <dc:creator>Jennifer Hung</dc:creator>
  <cp:lastModifiedBy>Jennifer Hung</cp:lastModifiedBy>
  <cp:revision>31</cp:revision>
  <dcterms:created xsi:type="dcterms:W3CDTF">2010-04-26T20:15:51Z</dcterms:created>
  <dcterms:modified xsi:type="dcterms:W3CDTF">2010-04-28T13:36:24Z</dcterms:modified>
</cp:coreProperties>
</file>